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notesMasterIdLst>
    <p:notesMasterId r:id="rId3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C0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-274320" y="274320"/>
            <a:ext cx="1005840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0" b="1" dirty="0">
                <a:solidFill>
                  <a:srgbClr val="15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COMET</a:t>
            </a:r>
            <a:endParaRPr lang="en-US" sz="2200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INFRASTRUCTURE FOR CARBON DATA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457200" y="1234440"/>
            <a:ext cx="68580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56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has a new
</a:t>
            </a:r>
            <a:pPr indent="0" marL="0">
              <a:lnSpc>
                <a:spcPct val="110000"/>
              </a:lnSpc>
              <a:buNone/>
            </a:pPr>
            <a:r>
              <a:rPr lang="en-US" sz="56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language.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457200" y="3246120"/>
            <a:ext cx="64008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is the shared vocabulary that makes carbon data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comparable, verifiable, and financially meaningful.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6400800" cy="457200"/>
          </a:xfrm>
          <a:prstGeom prst="rect">
            <a:avLst/>
          </a:prstGeom>
          <a:solidFill>
            <a:srgbClr val="1A1A1A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315968"/>
            <a:ext cx="64008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For: Industrial Buyers · Verifiers · Platform Vendors · Regulators · LCA Practitioners · Financial Markets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5C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D332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A4A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A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CARBON VERIFIERS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Replace the PDF
</a:t>
            </a:r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AAFF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with trusted data.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88BB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Verification claims become machine-readable, linkable, and auto-checkable. Your work becomes infrastructure.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Verifiers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CC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COMET DOES FOR VERIFIERS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verification claim becomes a digital object — not a document.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41605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371600"/>
            <a:ext cx="4160520" cy="347472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7" name="Text 5"/>
          <p:cNvSpPr/>
          <p:nvPr/>
        </p:nvSpPr>
        <p:spPr>
          <a:xfrm>
            <a:off x="530352" y="140817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Structured verification claim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0352" y="1810512"/>
            <a:ext cx="37490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finding, scope, assurance level, and conclusion is a typed data field — not a paragraph in a Word doc. Downstream systems read it automatically.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54880" y="1371600"/>
            <a:ext cx="41605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1371600"/>
            <a:ext cx="4160520" cy="347472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11" name="Text 9"/>
          <p:cNvSpPr/>
          <p:nvPr/>
        </p:nvSpPr>
        <p:spPr>
          <a:xfrm>
            <a:off x="4919472" y="140817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signature linkage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810512"/>
            <a:ext cx="37490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claim is cryptographically signed and linked to the exact PCF version it covers. Tamper-evident. Timestamped.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2926080"/>
            <a:ext cx="41605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65760" y="2926080"/>
            <a:ext cx="4160520" cy="347472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5" name="Text 13"/>
          <p:cNvSpPr/>
          <p:nvPr/>
        </p:nvSpPr>
        <p:spPr>
          <a:xfrm>
            <a:off x="530352" y="296265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 pre-verification checklist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" y="3364992"/>
            <a:ext cx="37490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any PCF instance, COMET generates a structured checklist covering all 628 variables. Verifiers start with structure, not a blank page.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754880" y="2926080"/>
            <a:ext cx="41605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2926080"/>
            <a:ext cx="4160520" cy="3474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9" name="Text 17"/>
          <p:cNvSpPr/>
          <p:nvPr/>
        </p:nvSpPr>
        <p:spPr>
          <a:xfrm>
            <a:off x="4919472" y="2962656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Verifier marketplace registry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19472" y="3364992"/>
            <a:ext cx="3749040" cy="8412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accreditation, scope, and geography are listed at comet.carbon/verifiers. Clients find you. Partners discover you.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2" name="Text 20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Verifiers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6EA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3183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0A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AA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PLATFORM VENDORS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Stop building
</a:t>
            </a:r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same data model.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 COMET and your platform becomes interoperable with every other COMET platform — instantly.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Vendors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PLATFORM VENDORS GET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Ready-made building blocks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4023360" cy="530352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6" name="Shape 4"/>
          <p:cNvSpPr/>
          <p:nvPr/>
        </p:nvSpPr>
        <p:spPr>
          <a:xfrm>
            <a:off x="365760" y="1234440"/>
            <a:ext cx="109728" cy="530352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71016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install @comet/ontology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66928" y="1508760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TypeScript URI constants — integrate in minutes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837944"/>
            <a:ext cx="4023360" cy="530352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10" name="Shape 8"/>
          <p:cNvSpPr/>
          <p:nvPr/>
        </p:nvSpPr>
        <p:spPr>
          <a:xfrm>
            <a:off x="365760" y="1837944"/>
            <a:ext cx="109728" cy="530352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1" name="Text 9"/>
          <p:cNvSpPr/>
          <p:nvPr/>
        </p:nvSpPr>
        <p:spPr>
          <a:xfrm>
            <a:off x="566928" y="187452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 install comet-ontology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66928" y="2112264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rdflib bindings for LCA tools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2441448"/>
            <a:ext cx="4023360" cy="530352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2441448"/>
            <a:ext cx="109728" cy="530352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5" name="Text 13"/>
          <p:cNvSpPr/>
          <p:nvPr/>
        </p:nvSpPr>
        <p:spPr>
          <a:xfrm>
            <a:off x="566928" y="2478024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JSON-LD @context file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66928" y="2715768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 any PACT v3 payload to semantic RDF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044952"/>
            <a:ext cx="4023360" cy="530352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18" name="Shape 16"/>
          <p:cNvSpPr/>
          <p:nvPr/>
        </p:nvSpPr>
        <p:spPr>
          <a:xfrm>
            <a:off x="365760" y="3044952"/>
            <a:ext cx="109728" cy="530352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9" name="Text 17"/>
          <p:cNvSpPr/>
          <p:nvPr/>
        </p:nvSpPr>
        <p:spPr>
          <a:xfrm>
            <a:off x="566928" y="3081528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COMET validator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66928" y="3319272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payload → instant conformance report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648456"/>
            <a:ext cx="4023360" cy="530352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22" name="Shape 20"/>
          <p:cNvSpPr/>
          <p:nvPr/>
        </p:nvSpPr>
        <p:spPr>
          <a:xfrm>
            <a:off x="365760" y="3648456"/>
            <a:ext cx="109728" cy="530352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3" name="Text 21"/>
          <p:cNvSpPr/>
          <p:nvPr/>
        </p:nvSpPr>
        <p:spPr>
          <a:xfrm>
            <a:off x="566928" y="3685032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SPARQL query endpoint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66928" y="3922776"/>
            <a:ext cx="3657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the full COMET knowledge graph live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754880" y="68580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PACT + COMET work together</a:t>
            </a:r>
            <a:endParaRPr lang="en-US" sz="1700" dirty="0"/>
          </a:p>
        </p:txBody>
      </p:sp>
      <p:sp>
        <p:nvSpPr>
          <p:cNvPr id="26" name="Shape 24"/>
          <p:cNvSpPr/>
          <p:nvPr/>
        </p:nvSpPr>
        <p:spPr>
          <a:xfrm>
            <a:off x="4754880" y="1234440"/>
            <a:ext cx="4023360" cy="548640"/>
          </a:xfrm>
          <a:prstGeom prst="rect">
            <a:avLst/>
          </a:prstGeom>
          <a:solidFill>
            <a:srgbClr val="E8F0FA"/>
          </a:solidFill>
          <a:ln/>
        </p:spPr>
      </p:sp>
      <p:sp>
        <p:nvSpPr>
          <p:cNvPr id="27" name="Shape 25"/>
          <p:cNvSpPr/>
          <p:nvPr/>
        </p:nvSpPr>
        <p:spPr>
          <a:xfrm>
            <a:off x="4754880" y="1234440"/>
            <a:ext cx="109728" cy="5486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8" name="Text 26"/>
          <p:cNvSpPr/>
          <p:nvPr/>
        </p:nvSpPr>
        <p:spPr>
          <a:xfrm>
            <a:off x="4956048" y="134416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Platform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583680" y="1801368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754880" y="2011680"/>
            <a:ext cx="4023360" cy="548640"/>
          </a:xfrm>
          <a:prstGeom prst="rect">
            <a:avLst/>
          </a:prstGeom>
          <a:solidFill>
            <a:srgbClr val="E8F0FA"/>
          </a:solidFill>
          <a:ln/>
        </p:spPr>
      </p:sp>
      <p:sp>
        <p:nvSpPr>
          <p:cNvPr id="31" name="Shape 29"/>
          <p:cNvSpPr/>
          <p:nvPr/>
        </p:nvSpPr>
        <p:spPr>
          <a:xfrm>
            <a:off x="4754880" y="2011680"/>
            <a:ext cx="109728" cy="5486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32" name="Text 30"/>
          <p:cNvSpPr/>
          <p:nvPr/>
        </p:nvSpPr>
        <p:spPr>
          <a:xfrm>
            <a:off x="4956048" y="212140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PACT v3 API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583680" y="2578608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34" name="Shape 32"/>
          <p:cNvSpPr/>
          <p:nvPr/>
        </p:nvSpPr>
        <p:spPr>
          <a:xfrm>
            <a:off x="4754880" y="2788920"/>
            <a:ext cx="4023360" cy="548640"/>
          </a:xfrm>
          <a:prstGeom prst="rect">
            <a:avLst/>
          </a:prstGeom>
          <a:solidFill>
            <a:srgbClr val="FAF5E8"/>
          </a:solidFill>
          <a:ln/>
        </p:spPr>
      </p:sp>
      <p:sp>
        <p:nvSpPr>
          <p:cNvPr id="35" name="Shape 33"/>
          <p:cNvSpPr/>
          <p:nvPr/>
        </p:nvSpPr>
        <p:spPr>
          <a:xfrm>
            <a:off x="4754880" y="2788920"/>
            <a:ext cx="109728" cy="5486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6" name="Text 34"/>
          <p:cNvSpPr/>
          <p:nvPr/>
        </p:nvSpPr>
        <p:spPr>
          <a:xfrm>
            <a:off x="4956048" y="289864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@context inject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6583680" y="3355848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400" dirty="0"/>
          </a:p>
        </p:txBody>
      </p:sp>
      <p:sp>
        <p:nvSpPr>
          <p:cNvPr id="38" name="Shape 36"/>
          <p:cNvSpPr/>
          <p:nvPr/>
        </p:nvSpPr>
        <p:spPr>
          <a:xfrm>
            <a:off x="4754880" y="3566160"/>
            <a:ext cx="4023360" cy="548640"/>
          </a:xfrm>
          <a:prstGeom prst="rect">
            <a:avLst/>
          </a:prstGeom>
          <a:solidFill>
            <a:srgbClr val="E8F0FA"/>
          </a:solidFill>
          <a:ln/>
        </p:spPr>
      </p:sp>
      <p:sp>
        <p:nvSpPr>
          <p:cNvPr id="39" name="Shape 37"/>
          <p:cNvSpPr/>
          <p:nvPr/>
        </p:nvSpPr>
        <p:spPr>
          <a:xfrm>
            <a:off x="4754880" y="3566160"/>
            <a:ext cx="109728" cy="5486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40" name="Text 38"/>
          <p:cNvSpPr/>
          <p:nvPr/>
        </p:nvSpPr>
        <p:spPr>
          <a:xfrm>
            <a:off x="4956048" y="3675888"/>
            <a:ext cx="3657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Platform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2" name="Text 40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Vendors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B830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280D0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3A101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REGULATORS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Enforcement becomes
</a:t>
            </a:r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FCC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automatic.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FF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CBAM, CSRD, and IRA 45V all require structured carbon data. COMET provides the structure — for free.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MANDATES, ONE VOCABULARY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regulation needs data. COMET structures that data so it works for all three simultaneously.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51760" cy="3429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34440"/>
            <a:ext cx="2651760" cy="50292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26187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CBAM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1527048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Jan 2026 — mandatory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182880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importers of steel, cement, aluminium, hydrogen must declare embedded emissions. COMET's CBMADeclaration class covers every required field. Auto-generate XML for submission.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3337560"/>
            <a:ext cx="2377440" cy="201168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3337560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Sectors: Steel · Cement · Aluminium · H₂ · Fertilisers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57200" y="3593592"/>
            <a:ext cx="2377440" cy="886968"/>
          </a:xfrm>
          <a:prstGeom prst="rect">
            <a:avLst/>
          </a:prstGeom>
          <a:solidFill>
            <a:srgbClr val="F5F0E8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Impacted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38862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~4,000 EU importers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3246120" y="1234440"/>
            <a:ext cx="2651760" cy="3429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46120" y="1234440"/>
            <a:ext cx="2651760" cy="50292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7" name="Text 15"/>
          <p:cNvSpPr/>
          <p:nvPr/>
        </p:nvSpPr>
        <p:spPr>
          <a:xfrm>
            <a:off x="3383280" y="126187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CSRD / ESRS E1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383280" y="1527048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FY 2025 — large companies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3383280" y="182880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companies must disclose Scope 1, 2 and 3 emissions including purchased goods (Category 1). COMET's supply chain module maps directly to ESRS E1-6 reporting fields.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383280" y="3337560"/>
            <a:ext cx="2377440" cy="201168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21" name="Text 19"/>
          <p:cNvSpPr/>
          <p:nvPr/>
        </p:nvSpPr>
        <p:spPr>
          <a:xfrm>
            <a:off x="3429000" y="3337560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Sectors: All large EU companies + listed SMEs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383280" y="3593592"/>
            <a:ext cx="2377440" cy="886968"/>
          </a:xfrm>
          <a:prstGeom prst="rect">
            <a:avLst/>
          </a:prstGeom>
          <a:solidFill>
            <a:srgbClr val="F5F0E8"/>
          </a:solidFill>
          <a:ln/>
        </p:spPr>
      </p:sp>
      <p:sp>
        <p:nvSpPr>
          <p:cNvPr id="23" name="Text 21"/>
          <p:cNvSpPr/>
          <p:nvPr/>
        </p:nvSpPr>
        <p:spPr>
          <a:xfrm>
            <a:off x="342900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Impacted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3429000" y="38862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~50,000 companies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172200" y="1234440"/>
            <a:ext cx="2651760" cy="3429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72200" y="1234440"/>
            <a:ext cx="2651760" cy="50292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7" name="Text 25"/>
          <p:cNvSpPr/>
          <p:nvPr/>
        </p:nvSpPr>
        <p:spPr>
          <a:xfrm>
            <a:off x="6309360" y="1261872"/>
            <a:ext cx="2377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 IRA 45V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309360" y="1527048"/>
            <a:ext cx="23774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now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6309360" y="1828800"/>
            <a:ext cx="23774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Clean hydrogen producers claim $0.60–$3.00/kg tax credit based on lifecycle carbon intensity. COMET's Hydrogen Carbon Intensity class encodes all three IRA eligibility pillars.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309360" y="3337560"/>
            <a:ext cx="2377440" cy="201168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31" name="Text 29"/>
          <p:cNvSpPr/>
          <p:nvPr/>
        </p:nvSpPr>
        <p:spPr>
          <a:xfrm>
            <a:off x="6355080" y="3337560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Sectors: Hydrogen production, clean energy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6309360" y="3593592"/>
            <a:ext cx="2377440" cy="886968"/>
          </a:xfrm>
          <a:prstGeom prst="rect">
            <a:avLst/>
          </a:prstGeom>
          <a:solidFill>
            <a:srgbClr val="F5F0E8"/>
          </a:solidFill>
          <a:ln/>
        </p:spPr>
      </p:sp>
      <p:sp>
        <p:nvSpPr>
          <p:cNvPr id="33" name="Text 31"/>
          <p:cNvSpPr/>
          <p:nvPr/>
        </p:nvSpPr>
        <p:spPr>
          <a:xfrm>
            <a:off x="635508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Impacted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6355080" y="38862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$100B+ investment pipeline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6" name="Text 34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Regulators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6B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2A1A0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3A2A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D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LCA PRACTITIONERS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ISO work finally
</a:t>
            </a:r>
            <a:pPr indent="0" marL="0">
              <a:lnSpc>
                <a:spcPct val="110000"/>
              </a:lnSpc>
              <a:buNone/>
            </a:pPr>
            <a:r>
              <a:rPr lang="en-US" sz="4600" b="1" dirty="0">
                <a:solidFill>
                  <a:srgbClr val="FFEE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leaves the spreadsheet.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FFDD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from SimaPro or openLCA into COMET format. Clients get machine-readable results. You get a competitive edge.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LCA Practitioners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FFEE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LCA PRACTITIONERS GET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ISO 14067 required element maps to a COMET class.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13258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Standards covered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1783080"/>
            <a:ext cx="4023360" cy="475488"/>
          </a:xfrm>
          <a:prstGeom prst="rect">
            <a:avLst/>
          </a:prstGeom>
          <a:solidFill>
            <a:srgbClr val="FAFAF7"/>
          </a:solidFill>
          <a:ln/>
        </p:spPr>
      </p:sp>
      <p:sp>
        <p:nvSpPr>
          <p:cNvPr id="7" name="Shape 5"/>
          <p:cNvSpPr/>
          <p:nvPr/>
        </p:nvSpPr>
        <p:spPr>
          <a:xfrm>
            <a:off x="365760" y="1783080"/>
            <a:ext cx="201168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81051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14067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2020824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coverage — all §7 required elements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65760" y="2331720"/>
            <a:ext cx="4023360" cy="475488"/>
          </a:xfrm>
          <a:prstGeom prst="rect">
            <a:avLst/>
          </a:prstGeom>
          <a:solidFill>
            <a:srgbClr val="FAFAF7"/>
          </a:solidFill>
          <a:ln/>
        </p:spPr>
      </p:sp>
      <p:sp>
        <p:nvSpPr>
          <p:cNvPr id="11" name="Shape 9"/>
          <p:cNvSpPr/>
          <p:nvPr/>
        </p:nvSpPr>
        <p:spPr>
          <a:xfrm>
            <a:off x="365760" y="2331720"/>
            <a:ext cx="201168" cy="475488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2" name="Text 10"/>
          <p:cNvSpPr/>
          <p:nvPr/>
        </p:nvSpPr>
        <p:spPr>
          <a:xfrm>
            <a:off x="685800" y="235915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15804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85800" y="2569464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A1–D module structure, 7 impact categories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4023360" cy="475488"/>
          </a:xfrm>
          <a:prstGeom prst="rect">
            <a:avLst/>
          </a:prstGeom>
          <a:solidFill>
            <a:srgbClr val="FAFAF7"/>
          </a:solidFill>
          <a:ln/>
        </p:spPr>
      </p:sp>
      <p:sp>
        <p:nvSpPr>
          <p:cNvPr id="15" name="Shape 13"/>
          <p:cNvSpPr/>
          <p:nvPr/>
        </p:nvSpPr>
        <p:spPr>
          <a:xfrm>
            <a:off x="365760" y="2880360"/>
            <a:ext cx="201168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16" name="Text 14"/>
          <p:cNvSpPr/>
          <p:nvPr/>
        </p:nvSpPr>
        <p:spPr>
          <a:xfrm>
            <a:off x="685800" y="290779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GHG Protocol Product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85800" y="3118104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1/2/3, activity data, GWP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3429000"/>
            <a:ext cx="4023360" cy="475488"/>
          </a:xfrm>
          <a:prstGeom prst="rect">
            <a:avLst/>
          </a:prstGeom>
          <a:solidFill>
            <a:srgbClr val="FAFAF7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3429000"/>
            <a:ext cx="201168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0" name="Text 18"/>
          <p:cNvSpPr/>
          <p:nvPr/>
        </p:nvSpPr>
        <p:spPr>
          <a:xfrm>
            <a:off x="685800" y="345643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2050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5800" y="3666744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Biogenic carbon, land use change classes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365760" y="3977640"/>
            <a:ext cx="4023360" cy="475488"/>
          </a:xfrm>
          <a:prstGeom prst="rect">
            <a:avLst/>
          </a:prstGeom>
          <a:solidFill>
            <a:srgbClr val="FAFAF7"/>
          </a:solidFill>
          <a:ln/>
        </p:spPr>
      </p:sp>
      <p:sp>
        <p:nvSpPr>
          <p:cNvPr id="23" name="Shape 21"/>
          <p:cNvSpPr/>
          <p:nvPr/>
        </p:nvSpPr>
        <p:spPr>
          <a:xfrm>
            <a:off x="365760" y="3977640"/>
            <a:ext cx="201168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4" name="Text 22"/>
          <p:cNvSpPr/>
          <p:nvPr/>
        </p:nvSpPr>
        <p:spPr>
          <a:xfrm>
            <a:off x="685800" y="4005072"/>
            <a:ext cx="13716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PACT v3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85800" y="4215384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field mapped, JSON-LD context available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754880" y="13258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LCA tool export path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754880" y="1783080"/>
            <a:ext cx="4023360" cy="576072"/>
          </a:xfrm>
          <a:prstGeom prst="rect">
            <a:avLst/>
          </a:prstGeom>
          <a:solidFill>
            <a:srgbClr val="F8F5EA"/>
          </a:solidFill>
          <a:ln/>
        </p:spPr>
      </p:sp>
      <p:sp>
        <p:nvSpPr>
          <p:cNvPr id="28" name="Shape 26"/>
          <p:cNvSpPr/>
          <p:nvPr/>
        </p:nvSpPr>
        <p:spPr>
          <a:xfrm>
            <a:off x="4754880" y="1783080"/>
            <a:ext cx="201168" cy="5760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9" name="Text 27"/>
          <p:cNvSpPr/>
          <p:nvPr/>
        </p:nvSpPr>
        <p:spPr>
          <a:xfrm>
            <a:off x="5074920" y="1837944"/>
            <a:ext cx="1188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SimaPro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74920" y="2075688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ecospold2 adapter → COMET JSON-LD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2450592"/>
            <a:ext cx="4023360" cy="576072"/>
          </a:xfrm>
          <a:prstGeom prst="rect">
            <a:avLst/>
          </a:prstGeom>
          <a:solidFill>
            <a:srgbClr val="F8F5EA"/>
          </a:solidFill>
          <a:ln/>
        </p:spPr>
      </p:sp>
      <p:sp>
        <p:nvSpPr>
          <p:cNvPr id="32" name="Shape 30"/>
          <p:cNvSpPr/>
          <p:nvPr/>
        </p:nvSpPr>
        <p:spPr>
          <a:xfrm>
            <a:off x="4754880" y="2450592"/>
            <a:ext cx="201168" cy="5760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3" name="Text 31"/>
          <p:cNvSpPr/>
          <p:nvPr/>
        </p:nvSpPr>
        <p:spPr>
          <a:xfrm>
            <a:off x="5074920" y="2505456"/>
            <a:ext cx="1188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openLCA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074920" y="2743200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plugin → direct export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54880" y="3118104"/>
            <a:ext cx="4023360" cy="576072"/>
          </a:xfrm>
          <a:prstGeom prst="rect">
            <a:avLst/>
          </a:prstGeom>
          <a:solidFill>
            <a:srgbClr val="F8F5EA"/>
          </a:solidFill>
          <a:ln/>
        </p:spPr>
      </p:sp>
      <p:sp>
        <p:nvSpPr>
          <p:cNvPr id="36" name="Shape 34"/>
          <p:cNvSpPr/>
          <p:nvPr/>
        </p:nvSpPr>
        <p:spPr>
          <a:xfrm>
            <a:off x="4754880" y="3118104"/>
            <a:ext cx="201168" cy="5760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7" name="Text 35"/>
          <p:cNvSpPr/>
          <p:nvPr/>
        </p:nvSpPr>
        <p:spPr>
          <a:xfrm>
            <a:off x="5074920" y="3172968"/>
            <a:ext cx="1188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GaBi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074920" y="3410712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mapper → COMET instances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54880" y="3785616"/>
            <a:ext cx="4023360" cy="576072"/>
          </a:xfrm>
          <a:prstGeom prst="rect">
            <a:avLst/>
          </a:prstGeom>
          <a:solidFill>
            <a:srgbClr val="F8F5EA"/>
          </a:solidFill>
          <a:ln/>
        </p:spPr>
      </p:sp>
      <p:sp>
        <p:nvSpPr>
          <p:cNvPr id="40" name="Shape 38"/>
          <p:cNvSpPr/>
          <p:nvPr/>
        </p:nvSpPr>
        <p:spPr>
          <a:xfrm>
            <a:off x="4754880" y="3785616"/>
            <a:ext cx="201168" cy="5760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41" name="Text 39"/>
          <p:cNvSpPr/>
          <p:nvPr/>
        </p:nvSpPr>
        <p:spPr>
          <a:xfrm>
            <a:off x="5074920" y="3840480"/>
            <a:ext cx="1188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Manual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074920" y="4078224"/>
            <a:ext cx="35661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template → paste &amp; validate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4" name="Text 42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LCA Practitioners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5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60E1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0D25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FINANCIAL MARKETS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 carbon risk
</a:t>
            </a:r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AA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like any other risk.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66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makes product-level carbon data queryable at portfolio scale. Carbon risk becomes measurable — and priceable.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Markets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EE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FINANCIAL MARKETS GET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9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variance is now a financial variable, not a sustainability side-note.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320040" y="1417320"/>
            <a:ext cx="1554480" cy="2697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417320"/>
            <a:ext cx="1554480" cy="27432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7" name="Text 5"/>
          <p:cNvSpPr/>
          <p:nvPr/>
        </p:nvSpPr>
        <p:spPr>
          <a:xfrm>
            <a:off x="393192" y="178308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50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SPARQL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393192" y="2468880"/>
            <a:ext cx="1417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queryable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93192" y="2770632"/>
            <a:ext cx="1417320" cy="18288"/>
          </a:xfrm>
          <a:prstGeom prst="rect">
            <a:avLst/>
          </a:prstGeom>
          <a:solidFill>
            <a:srgbClr val="DDDBD3"/>
          </a:solidFill>
          <a:ln/>
        </p:spPr>
      </p:sp>
      <p:sp>
        <p:nvSpPr>
          <p:cNvPr id="10" name="Text 8"/>
          <p:cNvSpPr/>
          <p:nvPr/>
        </p:nvSpPr>
        <p:spPr>
          <a:xfrm>
            <a:off x="393192" y="28346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carbon risk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93192" y="3246120"/>
            <a:ext cx="1417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 product-level PCFs across your entire portfolio. No more PDF hunting.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011680" y="1417320"/>
            <a:ext cx="1554480" cy="2697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011680" y="1417320"/>
            <a:ext cx="1554480" cy="27432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4" name="Text 12"/>
          <p:cNvSpPr/>
          <p:nvPr/>
        </p:nvSpPr>
        <p:spPr>
          <a:xfrm>
            <a:off x="2084832" y="178308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B83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~60%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2084832" y="2468880"/>
            <a:ext cx="1417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effort saved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084832" y="2770632"/>
            <a:ext cx="1417320" cy="18288"/>
          </a:xfrm>
          <a:prstGeom prst="rect">
            <a:avLst/>
          </a:prstGeom>
          <a:solidFill>
            <a:srgbClr val="DDDBD3"/>
          </a:solidFill>
          <a:ln/>
        </p:spPr>
      </p:sp>
      <p:sp>
        <p:nvSpPr>
          <p:cNvPr id="17" name="Text 15"/>
          <p:cNvSpPr/>
          <p:nvPr/>
        </p:nvSpPr>
        <p:spPr>
          <a:xfrm>
            <a:off x="2084832" y="28346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financial exposure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2084832" y="3246120"/>
            <a:ext cx="1417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each portfolio company's CBAM liability from live EU ETS price × product CI.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703320" y="1417320"/>
            <a:ext cx="1554480" cy="2697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703320" y="1417320"/>
            <a:ext cx="1554480" cy="27432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21" name="Text 19"/>
          <p:cNvSpPr/>
          <p:nvPr/>
        </p:nvSpPr>
        <p:spPr>
          <a:xfrm>
            <a:off x="3776472" y="178308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940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€50–90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3776472" y="2468880"/>
            <a:ext cx="1417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tonne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776472" y="2770632"/>
            <a:ext cx="1417320" cy="18288"/>
          </a:xfrm>
          <a:prstGeom prst="rect">
            <a:avLst/>
          </a:prstGeom>
          <a:solidFill>
            <a:srgbClr val="DDDBD3"/>
          </a:solidFill>
          <a:ln/>
        </p:spPr>
      </p:sp>
      <p:sp>
        <p:nvSpPr>
          <p:cNvPr id="24" name="Text 22"/>
          <p:cNvSpPr/>
          <p:nvPr/>
        </p:nvSpPr>
        <p:spPr>
          <a:xfrm>
            <a:off x="3776472" y="28346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tariff range (steel)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776472" y="3246120"/>
            <a:ext cx="1417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market class auto-calculates exposure. Feeds directly into credit analysis.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394960" y="1417320"/>
            <a:ext cx="1554480" cy="2697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94960" y="1417320"/>
            <a:ext cx="1554480" cy="27432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8" name="Text 26"/>
          <p:cNvSpPr/>
          <p:nvPr/>
        </p:nvSpPr>
        <p:spPr>
          <a:xfrm>
            <a:off x="5468112" y="178308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8C6B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CDP</a:t>
            </a:r>
            <a:endParaRPr lang="en-US" sz="2800" dirty="0"/>
          </a:p>
        </p:txBody>
      </p:sp>
      <p:sp>
        <p:nvSpPr>
          <p:cNvPr id="29" name="Text 27"/>
          <p:cNvSpPr/>
          <p:nvPr/>
        </p:nvSpPr>
        <p:spPr>
          <a:xfrm>
            <a:off x="5468112" y="2468880"/>
            <a:ext cx="1417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pre-fill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5468112" y="2770632"/>
            <a:ext cx="1417320" cy="18288"/>
          </a:xfrm>
          <a:prstGeom prst="rect">
            <a:avLst/>
          </a:prstGeom>
          <a:solidFill>
            <a:srgbClr val="DDDBD3"/>
          </a:solidFill>
          <a:ln/>
        </p:spPr>
      </p:sp>
      <p:sp>
        <p:nvSpPr>
          <p:cNvPr id="31" name="Text 29"/>
          <p:cNvSpPr/>
          <p:nvPr/>
        </p:nvSpPr>
        <p:spPr>
          <a:xfrm>
            <a:off x="5468112" y="28346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CDP alignment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468112" y="3246120"/>
            <a:ext cx="1417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maps to CDP Scope 3 Category 1 fields. Portfolio companies auto-populate responses.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7086600" y="1417320"/>
            <a:ext cx="1554480" cy="2697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7086600" y="1417320"/>
            <a:ext cx="1554480" cy="27432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5" name="Text 33"/>
          <p:cNvSpPr/>
          <p:nvPr/>
        </p:nvSpPr>
        <p:spPr>
          <a:xfrm>
            <a:off x="7159752" y="1783080"/>
            <a:ext cx="141732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A5C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Tax</a:t>
            </a:r>
            <a:endParaRPr lang="en-US" sz="2800" dirty="0"/>
          </a:p>
        </p:txBody>
      </p:sp>
      <p:sp>
        <p:nvSpPr>
          <p:cNvPr id="36" name="Text 34"/>
          <p:cNvSpPr/>
          <p:nvPr/>
        </p:nvSpPr>
        <p:spPr>
          <a:xfrm>
            <a:off x="7159752" y="2468880"/>
            <a:ext cx="14173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7159752" y="2770632"/>
            <a:ext cx="1417320" cy="18288"/>
          </a:xfrm>
          <a:prstGeom prst="rect">
            <a:avLst/>
          </a:prstGeom>
          <a:solidFill>
            <a:srgbClr val="DDDBD3"/>
          </a:solidFill>
          <a:ln/>
        </p:spPr>
      </p:sp>
      <p:sp>
        <p:nvSpPr>
          <p:cNvPr id="38" name="Text 36"/>
          <p:cNvSpPr/>
          <p:nvPr/>
        </p:nvSpPr>
        <p:spPr>
          <a:xfrm>
            <a:off x="7159752" y="2834640"/>
            <a:ext cx="1417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bond eligibility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7159752" y="3246120"/>
            <a:ext cx="1417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 a capex project to expected PCF reduction. Auto-flag EU Taxonomy alignment.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1" name="Text 39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Markets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data is everywhere — but none of it speaks the same language.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554480"/>
            <a:ext cx="283464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54480"/>
            <a:ext cx="2834640" cy="32004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572768"/>
            <a:ext cx="265176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A says...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1.85 kg CO₂e/kg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269748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...per kilogram, cradle-to-gate, ISO method, AR5 factors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429000" y="1554480"/>
            <a:ext cx="283464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429000" y="1554480"/>
            <a:ext cx="2834640" cy="3200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2" name="Text 10"/>
          <p:cNvSpPr/>
          <p:nvPr/>
        </p:nvSpPr>
        <p:spPr>
          <a:xfrm>
            <a:off x="3520440" y="1572768"/>
            <a:ext cx="265176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B says...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3520440" y="20116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2.1 t CO₂/t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520440" y="269748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...per tonne, gate-to-gate, GHG Protocol, AR6 factors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92240" y="1554480"/>
            <a:ext cx="2834640" cy="2103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92240" y="1554480"/>
            <a:ext cx="2834640" cy="32004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17" name="Text 15"/>
          <p:cNvSpPr/>
          <p:nvPr/>
        </p:nvSpPr>
        <p:spPr>
          <a:xfrm>
            <a:off x="6583680" y="1572768"/>
            <a:ext cx="2651760" cy="2834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spreadsheet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583680" y="2011680"/>
            <a:ext cx="26517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1,850 kg / unit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583680" y="2697480"/>
            <a:ext cx="26517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...unknown scope, unknown method, 2019 emission factors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371600" y="37490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B83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 these the same product?  ¯\_(ツ)_/¯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365760" y="425196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a shared vocabulary, you cannot compare, verify, or trade carbon data. Every platform is an island.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TRUST CHAIN WORKS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a factory meter reading to a tradeable market signal — six typed steps.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274320" y="1280160"/>
            <a:ext cx="1280160" cy="2194560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" name="Shape 4"/>
          <p:cNvSpPr/>
          <p:nvPr/>
        </p:nvSpPr>
        <p:spPr>
          <a:xfrm>
            <a:off x="274320" y="1280160"/>
            <a:ext cx="1280160" cy="347472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7" name="Text 5"/>
          <p:cNvSpPr/>
          <p:nvPr/>
        </p:nvSpPr>
        <p:spPr>
          <a:xfrm>
            <a:off x="758952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47472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47472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Factory meter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invoice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310896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ActivityData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1591056" y="2103120"/>
            <a:ext cx="109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719072" y="1280160"/>
            <a:ext cx="1280160" cy="2194560"/>
          </a:xfrm>
          <a:prstGeom prst="rect">
            <a:avLst/>
          </a:prstGeom>
          <a:solidFill>
            <a:srgbClr val="E8F0FA"/>
          </a:solidFill>
          <a:ln/>
        </p:spPr>
      </p:sp>
      <p:sp>
        <p:nvSpPr>
          <p:cNvPr id="13" name="Shape 11"/>
          <p:cNvSpPr/>
          <p:nvPr/>
        </p:nvSpPr>
        <p:spPr>
          <a:xfrm>
            <a:off x="1719072" y="1280160"/>
            <a:ext cx="1280160" cy="347472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4" name="Text 12"/>
          <p:cNvSpPr/>
          <p:nvPr/>
        </p:nvSpPr>
        <p:spPr>
          <a:xfrm>
            <a:off x="2203704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792224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Calculate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792224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14067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method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755648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comet-pcf: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PCFResult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3035808" y="2103120"/>
            <a:ext cx="109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3163824" y="1280160"/>
            <a:ext cx="1280160" cy="2194560"/>
          </a:xfrm>
          <a:prstGeom prst="rect">
            <a:avLst/>
          </a:prstGeom>
          <a:solidFill>
            <a:srgbClr val="FAF5E8"/>
          </a:solidFill>
          <a:ln/>
        </p:spPr>
      </p:sp>
      <p:sp>
        <p:nvSpPr>
          <p:cNvPr id="20" name="Shape 18"/>
          <p:cNvSpPr/>
          <p:nvPr/>
        </p:nvSpPr>
        <p:spPr>
          <a:xfrm>
            <a:off x="3163824" y="1280160"/>
            <a:ext cx="1280160" cy="34747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1" name="Text 19"/>
          <p:cNvSpPr/>
          <p:nvPr/>
        </p:nvSpPr>
        <p:spPr>
          <a:xfrm>
            <a:off x="3648456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236976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Disclose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236976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CADTrust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signed record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200400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comet-ver: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CADTrust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4480560" y="2103120"/>
            <a:ext cx="109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4608576" y="1280160"/>
            <a:ext cx="1280160" cy="2194560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27" name="Shape 25"/>
          <p:cNvSpPr/>
          <p:nvPr/>
        </p:nvSpPr>
        <p:spPr>
          <a:xfrm>
            <a:off x="4608576" y="1280160"/>
            <a:ext cx="1280160" cy="347472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8" name="Text 26"/>
          <p:cNvSpPr/>
          <p:nvPr/>
        </p:nvSpPr>
        <p:spPr>
          <a:xfrm>
            <a:off x="5093208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4681728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Verify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681728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3rd-party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645152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comet-ver: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AuditClaim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5925312" y="2103120"/>
            <a:ext cx="109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>
            <a:off x="6053328" y="1280160"/>
            <a:ext cx="1280160" cy="2194560"/>
          </a:xfrm>
          <a:prstGeom prst="rect">
            <a:avLst/>
          </a:prstGeom>
          <a:solidFill>
            <a:srgbClr val="E8F5F5"/>
          </a:solidFill>
          <a:ln/>
        </p:spPr>
      </p:sp>
      <p:sp>
        <p:nvSpPr>
          <p:cNvPr id="34" name="Shape 32"/>
          <p:cNvSpPr/>
          <p:nvPr/>
        </p:nvSpPr>
        <p:spPr>
          <a:xfrm>
            <a:off x="6053328" y="1280160"/>
            <a:ext cx="1280160" cy="347472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35" name="Text 33"/>
          <p:cNvSpPr/>
          <p:nvPr/>
        </p:nvSpPr>
        <p:spPr>
          <a:xfrm>
            <a:off x="6537960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6126480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Certify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6126480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issued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retired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089904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comet-eac: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7370064" y="2103120"/>
            <a:ext cx="10972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40" name="Shape 38"/>
          <p:cNvSpPr/>
          <p:nvPr/>
        </p:nvSpPr>
        <p:spPr>
          <a:xfrm>
            <a:off x="7498080" y="1280160"/>
            <a:ext cx="1280160" cy="2194560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41" name="Shape 39"/>
          <p:cNvSpPr/>
          <p:nvPr/>
        </p:nvSpPr>
        <p:spPr>
          <a:xfrm>
            <a:off x="7498080" y="1280160"/>
            <a:ext cx="1280160" cy="347472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42" name="Text 40"/>
          <p:cNvSpPr/>
          <p:nvPr/>
        </p:nvSpPr>
        <p:spPr>
          <a:xfrm>
            <a:off x="7982712" y="1307592"/>
            <a:ext cx="320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7571232" y="1737360"/>
            <a:ext cx="1143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Price</a:t>
            </a:r>
            <a:endParaRPr lang="en-US" sz="1600" dirty="0"/>
          </a:p>
        </p:txBody>
      </p:sp>
      <p:sp>
        <p:nvSpPr>
          <p:cNvPr id="44" name="Text 42"/>
          <p:cNvSpPr/>
          <p:nvPr/>
        </p:nvSpPr>
        <p:spPr>
          <a:xfrm>
            <a:off x="7571232" y="2240280"/>
            <a:ext cx="11430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10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discount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7534656" y="2880360"/>
            <a:ext cx="1216152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comet-mkt: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PriceSignal</a:t>
            </a:r>
            <a:endParaRPr lang="en-US" sz="750" dirty="0"/>
          </a:p>
        </p:txBody>
      </p:sp>
      <p:sp>
        <p:nvSpPr>
          <p:cNvPr id="46" name="Text 44"/>
          <p:cNvSpPr/>
          <p:nvPr/>
        </p:nvSpPr>
        <p:spPr>
          <a:xfrm>
            <a:off x="365760" y="379476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step is a typed COMET class. Every link in the chain is auditable. The whole chain is queryable by any system.</a:t>
            </a:r>
            <a:endParaRPr lang="en-US" sz="1200" dirty="0"/>
          </a:p>
        </p:txBody>
      </p:sp>
      <p:sp>
        <p:nvSpPr>
          <p:cNvPr id="47" name="Shape 4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8" name="Text 4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Trust Chain</a:t>
            </a:r>
            <a:endParaRPr lang="en-US" sz="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C0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FORCING FUNCTION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B83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January 2026.
</a:t>
            </a:r>
            <a:pPr indent="0" marL="0">
              <a:buNone/>
            </a:pPr>
            <a:r>
              <a:rPr lang="en-US" sz="38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CBAM goes live.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78308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~4,000 EU importers must file structured carbon declarations or pay punishing tariffs.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importer then needs their suppliers to provide structured data. And their suppliers' suppliers.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2743200"/>
            <a:ext cx="8229600" cy="36576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6" name="Text 4"/>
          <p:cNvSpPr/>
          <p:nvPr/>
        </p:nvSpPr>
        <p:spPr>
          <a:xfrm>
            <a:off x="621792" y="2752344"/>
            <a:ext cx="345643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CBAM Mandate (Jan 2026)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60520" y="2752344"/>
            <a:ext cx="436168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Regulation requires structured embedded emissions data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1097280" y="3200400"/>
            <a:ext cx="6949440" cy="36576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9" name="Text 7"/>
          <p:cNvSpPr/>
          <p:nvPr/>
        </p:nvSpPr>
        <p:spPr>
          <a:xfrm>
            <a:off x="1261872" y="3209544"/>
            <a:ext cx="2918765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~4,000 EU Importers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224528" y="3209544"/>
            <a:ext cx="3683203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file CBAM declarations — need COMET-aligned data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737360" y="3657600"/>
            <a:ext cx="5669280" cy="36576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2" name="Text 10"/>
          <p:cNvSpPr/>
          <p:nvPr/>
        </p:nvSpPr>
        <p:spPr>
          <a:xfrm>
            <a:off x="1901952" y="3666744"/>
            <a:ext cx="238109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~40,000 Direct Suppliers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288536" y="3666744"/>
            <a:ext cx="300471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Importers demand structured PCFs from steel/cement/Al suppliers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2377440" y="4114800"/>
            <a:ext cx="4389120" cy="36576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5" name="Text 13"/>
          <p:cNvSpPr/>
          <p:nvPr/>
        </p:nvSpPr>
        <p:spPr>
          <a:xfrm>
            <a:off x="2542032" y="4123944"/>
            <a:ext cx="184343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Hundreds of thousands of sub-suppliers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352544" y="4123944"/>
            <a:ext cx="2326234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DDDD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tier needs precursor embedded emissions data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is the shared language this cascade implicitly requires. The regulator does the selling.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Forcing Function</a:t>
            </a:r>
            <a:endParaRPr lang="en-US" sz="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OPEN, FREE &amp; COMMUNITY-GOVERNED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COMET is free to use. No license fee. No vendor lock-in. Anyone can contribute.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2651760" cy="2514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417320"/>
            <a:ext cx="2651760" cy="45720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463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Steering Committee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193852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direction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24028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rotating seats. Standards bodies, industry associations, regulators. Meets quarterly. Supermajority decisions.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502920" y="3657600"/>
            <a:ext cx="2377440" cy="182880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365760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seats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91840" y="1417320"/>
            <a:ext cx="2651760" cy="2514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91840" y="1417320"/>
            <a:ext cx="2651760" cy="45720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1463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Committee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29000" y="193852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Ontology decisions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429000" y="224028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elected technical experts. Approves new classes, namespaces, version releases. Monthly with 21-day public comment.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429000" y="3657600"/>
            <a:ext cx="2377440" cy="182880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18" name="Text 16"/>
          <p:cNvSpPr/>
          <p:nvPr/>
        </p:nvSpPr>
        <p:spPr>
          <a:xfrm>
            <a:off x="3429000" y="365760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seats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217920" y="1417320"/>
            <a:ext cx="2651760" cy="2514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17920" y="1417320"/>
            <a:ext cx="2651760" cy="45720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21" name="Text 19"/>
          <p:cNvSpPr/>
          <p:nvPr/>
        </p:nvSpPr>
        <p:spPr>
          <a:xfrm>
            <a:off x="6355080" y="1463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Working Groups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355080" y="1938528"/>
            <a:ext cx="23774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experts (open)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355080" y="224028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Steel-WG · H₂-WG · Cement-WG · EAC-WG. Open to any contributor. Bi-weekly calls. Output: GitHub pull requests.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6355080" y="3657600"/>
            <a:ext cx="2377440" cy="182880"/>
          </a:xfrm>
          <a:prstGeom prst="rect">
            <a:avLst/>
          </a:prstGeom>
          <a:solidFill>
            <a:srgbClr val="EAE9E4"/>
          </a:solidFill>
          <a:ln/>
        </p:spPr>
      </p:sp>
      <p:sp>
        <p:nvSpPr>
          <p:cNvPr id="25" name="Text 23"/>
          <p:cNvSpPr/>
          <p:nvPr/>
        </p:nvSpPr>
        <p:spPr>
          <a:xfrm>
            <a:off x="6355080" y="3657600"/>
            <a:ext cx="2377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4160520"/>
            <a:ext cx="8412480" cy="457200"/>
          </a:xfrm>
          <a:prstGeom prst="rect">
            <a:avLst/>
          </a:prstGeom>
          <a:solidFill>
            <a:srgbClr val="F0F4FA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4187952"/>
            <a:ext cx="82296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License: CC BY 4.0 (content) + Apache 2.0 (code)  ·  GitHub: comet-ontology/comet  ·  Free to use commercially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9" name="Text 27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</a:t>
            </a:r>
            <a:endParaRPr lang="en-US" sz="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COMET EVOLVES — THE CONTRIBUTION MODEL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Anybody can propose a change. The path is deterministic, public, and time-bounded.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34440"/>
            <a:ext cx="2697480" cy="320040"/>
          </a:xfrm>
          <a:prstGeom prst="rect">
            <a:avLst/>
          </a:prstGeom>
          <a:solidFill>
            <a:srgbClr val="5A5A68"/>
          </a:solidFill>
          <a:ln/>
        </p:spPr>
      </p:sp>
      <p:sp>
        <p:nvSpPr>
          <p:cNvPr id="7" name="Text 5"/>
          <p:cNvSpPr/>
          <p:nvPr/>
        </p:nvSpPr>
        <p:spPr>
          <a:xfrm>
            <a:off x="429768" y="1261872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File a GitHub Issue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29768" y="1636776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gap. Tag the layer (L1–L7) and the standard it relates to. Auto-routed to the right working group.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29768" y="246888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0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00400" y="1234440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234440"/>
            <a:ext cx="2697480" cy="3200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2" name="Text 10"/>
          <p:cNvSpPr/>
          <p:nvPr/>
        </p:nvSpPr>
        <p:spPr>
          <a:xfrm>
            <a:off x="3310128" y="1261872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Working Group Review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310128" y="1636776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14-day discussion. Working group chair signals 'ready' when consensus is reached. Anyone can comment publicly.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310128" y="246888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days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080760" y="1234440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080760" y="1234440"/>
            <a:ext cx="2697480" cy="3200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7" name="Text 15"/>
          <p:cNvSpPr/>
          <p:nvPr/>
        </p:nvSpPr>
        <p:spPr>
          <a:xfrm>
            <a:off x="6190488" y="1261872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Submit Pull Request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190488" y="1636776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Contributor writes the OWL class definition with examples. Automated tests run: consistency check, validation, URI test.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190488" y="2468880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15+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" y="2862072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2862072"/>
            <a:ext cx="2697480" cy="3200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22" name="Text 20"/>
          <p:cNvSpPr/>
          <p:nvPr/>
        </p:nvSpPr>
        <p:spPr>
          <a:xfrm>
            <a:off x="429768" y="2889504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Automated CI Checks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29768" y="3264408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Actions runs the OWL reasoner, SHACL shapes, and URI dereference test. Pull request fails if any check fails.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29768" y="4096512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Minutes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200400" y="2862072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00400" y="2862072"/>
            <a:ext cx="2697480" cy="32004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27" name="Text 25"/>
          <p:cNvSpPr/>
          <p:nvPr/>
        </p:nvSpPr>
        <p:spPr>
          <a:xfrm>
            <a:off x="3310128" y="2889504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 Technical Committee Vote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310128" y="3264408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core layers: 21-day public comment period + TSC vote. For extensions: working group chair can merge directly.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3310128" y="4096512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 days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080760" y="2862072"/>
            <a:ext cx="269748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080760" y="2862072"/>
            <a:ext cx="2697480" cy="3200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2" name="Text 30"/>
          <p:cNvSpPr/>
          <p:nvPr/>
        </p:nvSpPr>
        <p:spPr>
          <a:xfrm>
            <a:off x="6190488" y="2889504"/>
            <a:ext cx="2468880" cy="2651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 Released in Next Version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190488" y="3264408"/>
            <a:ext cx="24688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Merged class appears in next patch release. Changelog auto-generated. NPM + PyPI packages published automatically.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190488" y="4096512"/>
            <a:ext cx="24688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patch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6" name="Text 34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Model</a:t>
            </a:r>
            <a:endParaRPr lang="en-US" sz="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CC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EARLY WINS — FIRST 90 DAYS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Real, tangible deliverables every week. Each win opens the door for the next.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7" name="Text 5"/>
          <p:cNvSpPr/>
          <p:nvPr/>
        </p:nvSpPr>
        <p:spPr>
          <a:xfrm>
            <a:off x="320040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329184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GitHub repo live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329184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exists, anyone can contribute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1499616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1499616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2" name="Text 10"/>
          <p:cNvSpPr/>
          <p:nvPr/>
        </p:nvSpPr>
        <p:spPr>
          <a:xfrm>
            <a:off x="1545336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1554480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ontology published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554480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foundation classes, OWL 2 DL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2724912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24912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7" name="Text 15"/>
          <p:cNvSpPr/>
          <p:nvPr/>
        </p:nvSpPr>
        <p:spPr>
          <a:xfrm>
            <a:off x="2770632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5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2779776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PACT v3 mapping table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79776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PACT field → COMET class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950208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950208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2" name="Text 20"/>
          <p:cNvSpPr/>
          <p:nvPr/>
        </p:nvSpPr>
        <p:spPr>
          <a:xfrm>
            <a:off x="3995928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10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4005072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PCF module (ISO 14067)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005072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classes, all required elements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5175504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175504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7" name="Text 25"/>
          <p:cNvSpPr/>
          <p:nvPr/>
        </p:nvSpPr>
        <p:spPr>
          <a:xfrm>
            <a:off x="5221224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14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5230368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JSON-LD context file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230368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Upgrade any PACT payload instantly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6400800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400800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2" name="Text 30"/>
          <p:cNvSpPr/>
          <p:nvPr/>
        </p:nvSpPr>
        <p:spPr>
          <a:xfrm>
            <a:off x="6446520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21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6455664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Online validator tool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455664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JSON → conformance score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7626096" y="117043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7626096" y="117043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7" name="Text 35"/>
          <p:cNvSpPr/>
          <p:nvPr/>
        </p:nvSpPr>
        <p:spPr>
          <a:xfrm>
            <a:off x="7671816" y="118872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28</a:t>
            </a:r>
            <a:endParaRPr lang="en-US" sz="850" dirty="0"/>
          </a:p>
        </p:txBody>
      </p:sp>
      <p:sp>
        <p:nvSpPr>
          <p:cNvPr id="38" name="Text 36"/>
          <p:cNvSpPr/>
          <p:nvPr/>
        </p:nvSpPr>
        <p:spPr>
          <a:xfrm>
            <a:off x="7680960" y="146304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NPM + PyPI packages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7680960" y="213055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install @comet/ontology</a:t>
            </a:r>
            <a:endParaRPr lang="en-US" sz="850" dirty="0"/>
          </a:p>
        </p:txBody>
      </p:sp>
      <p:sp>
        <p:nvSpPr>
          <p:cNvPr id="40" name="Shape 38"/>
          <p:cNvSpPr/>
          <p:nvPr/>
        </p:nvSpPr>
        <p:spPr>
          <a:xfrm>
            <a:off x="274320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74320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2" name="Text 40"/>
          <p:cNvSpPr/>
          <p:nvPr/>
        </p:nvSpPr>
        <p:spPr>
          <a:xfrm>
            <a:off x="320040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35</a:t>
            </a:r>
            <a:endParaRPr lang="en-US" sz="850" dirty="0"/>
          </a:p>
        </p:txBody>
      </p:sp>
      <p:sp>
        <p:nvSpPr>
          <p:cNvPr id="43" name="Text 41"/>
          <p:cNvSpPr/>
          <p:nvPr/>
        </p:nvSpPr>
        <p:spPr>
          <a:xfrm>
            <a:off x="329184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worked examples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329184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Steel, hydrogen, chemicals in JSON-LD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499616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1499616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7" name="Text 45"/>
          <p:cNvSpPr/>
          <p:nvPr/>
        </p:nvSpPr>
        <p:spPr>
          <a:xfrm>
            <a:off x="1545336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40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1554480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CarbonSig EAC class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1554480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live extension example</a:t>
            </a:r>
            <a:endParaRPr lang="en-US" sz="850" dirty="0"/>
          </a:p>
        </p:txBody>
      </p:sp>
      <p:sp>
        <p:nvSpPr>
          <p:cNvPr id="50" name="Shape 48"/>
          <p:cNvSpPr/>
          <p:nvPr/>
        </p:nvSpPr>
        <p:spPr>
          <a:xfrm>
            <a:off x="2724912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2724912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52" name="Text 50"/>
          <p:cNvSpPr/>
          <p:nvPr/>
        </p:nvSpPr>
        <p:spPr>
          <a:xfrm>
            <a:off x="2770632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45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2779776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CBAM declaration class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2779776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data structure for 2026 deadline</a:t>
            </a:r>
            <a:endParaRPr lang="en-US" sz="850" dirty="0"/>
          </a:p>
        </p:txBody>
      </p:sp>
      <p:sp>
        <p:nvSpPr>
          <p:cNvPr id="55" name="Shape 53"/>
          <p:cNvSpPr/>
          <p:nvPr/>
        </p:nvSpPr>
        <p:spPr>
          <a:xfrm>
            <a:off x="3950208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56" name="Shape 54"/>
          <p:cNvSpPr/>
          <p:nvPr/>
        </p:nvSpPr>
        <p:spPr>
          <a:xfrm>
            <a:off x="3950208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57" name="Text 55"/>
          <p:cNvSpPr/>
          <p:nvPr/>
        </p:nvSpPr>
        <p:spPr>
          <a:xfrm>
            <a:off x="3995928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50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4005072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 base + I-REC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4005072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vocabulary online</a:t>
            </a:r>
            <a:endParaRPr lang="en-US" sz="850" dirty="0"/>
          </a:p>
        </p:txBody>
      </p:sp>
      <p:sp>
        <p:nvSpPr>
          <p:cNvPr id="60" name="Shape 58"/>
          <p:cNvSpPr/>
          <p:nvPr/>
        </p:nvSpPr>
        <p:spPr>
          <a:xfrm>
            <a:off x="5175504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1" name="Shape 59"/>
          <p:cNvSpPr/>
          <p:nvPr/>
        </p:nvSpPr>
        <p:spPr>
          <a:xfrm>
            <a:off x="5175504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62" name="Text 60"/>
          <p:cNvSpPr/>
          <p:nvPr/>
        </p:nvSpPr>
        <p:spPr>
          <a:xfrm>
            <a:off x="5221224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60</a:t>
            </a:r>
            <a:endParaRPr lang="en-US" sz="850" dirty="0"/>
          </a:p>
        </p:txBody>
      </p:sp>
      <p:sp>
        <p:nvSpPr>
          <p:cNvPr id="63" name="Text 61"/>
          <p:cNvSpPr/>
          <p:nvPr/>
        </p:nvSpPr>
        <p:spPr>
          <a:xfrm>
            <a:off x="5230368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PACT conformance validator</a:t>
            </a:r>
            <a:endParaRPr lang="en-US" sz="1000" dirty="0"/>
          </a:p>
        </p:txBody>
      </p:sp>
      <p:sp>
        <p:nvSpPr>
          <p:cNvPr id="64" name="Text 62"/>
          <p:cNvSpPr/>
          <p:nvPr/>
        </p:nvSpPr>
        <p:spPr>
          <a:xfrm>
            <a:off x="5230368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developers adopt COMET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6400800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66" name="Shape 64"/>
          <p:cNvSpPr/>
          <p:nvPr/>
        </p:nvSpPr>
        <p:spPr>
          <a:xfrm>
            <a:off x="6400800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67" name="Text 65"/>
          <p:cNvSpPr/>
          <p:nvPr/>
        </p:nvSpPr>
        <p:spPr>
          <a:xfrm>
            <a:off x="6446520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75</a:t>
            </a:r>
            <a:endParaRPr lang="en-US" sz="850" dirty="0"/>
          </a:p>
        </p:txBody>
      </p:sp>
      <p:sp>
        <p:nvSpPr>
          <p:cNvPr id="68" name="Text 66"/>
          <p:cNvSpPr/>
          <p:nvPr/>
        </p:nvSpPr>
        <p:spPr>
          <a:xfrm>
            <a:off x="6455664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risk calculator</a:t>
            </a:r>
            <a:endParaRPr lang="en-US" sz="1000" dirty="0"/>
          </a:p>
        </p:txBody>
      </p:sp>
      <p:sp>
        <p:nvSpPr>
          <p:cNvPr id="69" name="Text 67"/>
          <p:cNvSpPr/>
          <p:nvPr/>
        </p:nvSpPr>
        <p:spPr>
          <a:xfrm>
            <a:off x="6455664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tool: CI + price → P&amp;L impact</a:t>
            </a:r>
            <a:endParaRPr lang="en-US" sz="850" dirty="0"/>
          </a:p>
        </p:txBody>
      </p:sp>
      <p:sp>
        <p:nvSpPr>
          <p:cNvPr id="70" name="Shape 68"/>
          <p:cNvSpPr/>
          <p:nvPr/>
        </p:nvSpPr>
        <p:spPr>
          <a:xfrm>
            <a:off x="7626096" y="2862072"/>
            <a:ext cx="1115568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71" name="Shape 69"/>
          <p:cNvSpPr/>
          <p:nvPr/>
        </p:nvSpPr>
        <p:spPr>
          <a:xfrm>
            <a:off x="7626096" y="2862072"/>
            <a:ext cx="1115568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72" name="Text 70"/>
          <p:cNvSpPr/>
          <p:nvPr/>
        </p:nvSpPr>
        <p:spPr>
          <a:xfrm>
            <a:off x="7671816" y="2880360"/>
            <a:ext cx="1024128" cy="1920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90</a:t>
            </a:r>
            <a:endParaRPr lang="en-US" sz="850" dirty="0"/>
          </a:p>
        </p:txBody>
      </p:sp>
      <p:sp>
        <p:nvSpPr>
          <p:cNvPr id="73" name="Text 71"/>
          <p:cNvSpPr/>
          <p:nvPr/>
        </p:nvSpPr>
        <p:spPr>
          <a:xfrm>
            <a:off x="7680960" y="3154680"/>
            <a:ext cx="1005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founding members</a:t>
            </a:r>
            <a:endParaRPr lang="en-US" sz="1000" dirty="0"/>
          </a:p>
        </p:txBody>
      </p:sp>
      <p:sp>
        <p:nvSpPr>
          <p:cNvPr id="74" name="Text 72"/>
          <p:cNvSpPr/>
          <p:nvPr/>
        </p:nvSpPr>
        <p:spPr>
          <a:xfrm>
            <a:off x="7680960" y="3822192"/>
            <a:ext cx="10058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8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CarbonSig + 4 partner organisations</a:t>
            </a:r>
            <a:endParaRPr lang="en-US" sz="850" dirty="0"/>
          </a:p>
        </p:txBody>
      </p:sp>
      <p:sp>
        <p:nvSpPr>
          <p:cNvPr id="75" name="Shape 7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76" name="Text 74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77" name="Text 75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Wins</a:t>
            </a:r>
            <a:endParaRPr lang="en-US" sz="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4-PHASE ROADMAP — 36 MONTHS TO V1.0 STABLE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274320" y="713232"/>
            <a:ext cx="196596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713232"/>
            <a:ext cx="1965960" cy="68580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6" name="Text 4"/>
          <p:cNvSpPr/>
          <p:nvPr/>
        </p:nvSpPr>
        <p:spPr>
          <a:xfrm>
            <a:off x="384048" y="74980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384048" y="960120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Foundations</a:t>
            </a:r>
            <a:endParaRPr lang="en-US" sz="12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First Adopters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84048" y="1417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1–6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384048" y="178308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10" name="Shape 8"/>
          <p:cNvSpPr/>
          <p:nvPr/>
        </p:nvSpPr>
        <p:spPr>
          <a:xfrm>
            <a:off x="384048" y="1783080"/>
            <a:ext cx="73152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1" name="Text 9"/>
          <p:cNvSpPr/>
          <p:nvPr/>
        </p:nvSpPr>
        <p:spPr>
          <a:xfrm>
            <a:off x="512064" y="181965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ontology + PACT v3 alignment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84048" y="233172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13" name="Shape 11"/>
          <p:cNvSpPr/>
          <p:nvPr/>
        </p:nvSpPr>
        <p:spPr>
          <a:xfrm>
            <a:off x="384048" y="2331720"/>
            <a:ext cx="73152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4" name="Text 12"/>
          <p:cNvSpPr/>
          <p:nvPr/>
        </p:nvSpPr>
        <p:spPr>
          <a:xfrm>
            <a:off x="512064" y="236829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SHACL validation + online tools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84048" y="288036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16" name="Shape 14"/>
          <p:cNvSpPr/>
          <p:nvPr/>
        </p:nvSpPr>
        <p:spPr>
          <a:xfrm>
            <a:off x="384048" y="2880360"/>
            <a:ext cx="73152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7" name="Text 15"/>
          <p:cNvSpPr/>
          <p:nvPr/>
        </p:nvSpPr>
        <p:spPr>
          <a:xfrm>
            <a:off x="512064" y="291693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class (Jan 2026 deadline)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84048" y="342900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19" name="Shape 17"/>
          <p:cNvSpPr/>
          <p:nvPr/>
        </p:nvSpPr>
        <p:spPr>
          <a:xfrm>
            <a:off x="384048" y="3429000"/>
            <a:ext cx="73152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20" name="Text 18"/>
          <p:cNvSpPr/>
          <p:nvPr/>
        </p:nvSpPr>
        <p:spPr>
          <a:xfrm>
            <a:off x="512064" y="346557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founding members onboarded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384048" y="397764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22" name="Shape 20"/>
          <p:cNvSpPr/>
          <p:nvPr/>
        </p:nvSpPr>
        <p:spPr>
          <a:xfrm>
            <a:off x="384048" y="3977640"/>
            <a:ext cx="73152" cy="47548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23" name="Text 21"/>
          <p:cNvSpPr/>
          <p:nvPr/>
        </p:nvSpPr>
        <p:spPr>
          <a:xfrm>
            <a:off x="512064" y="401421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 + PyPI developer packages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423160" y="713232"/>
            <a:ext cx="196596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423160" y="713232"/>
            <a:ext cx="1965960" cy="6858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6" name="Text 24"/>
          <p:cNvSpPr/>
          <p:nvPr/>
        </p:nvSpPr>
        <p:spPr>
          <a:xfrm>
            <a:off x="2532888" y="74980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532888" y="960120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Supply Chain</a:t>
            </a:r>
            <a:endParaRPr lang="en-US" sz="12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Verification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2532888" y="1417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7–14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32888" y="178308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30" name="Shape 28"/>
          <p:cNvSpPr/>
          <p:nvPr/>
        </p:nvSpPr>
        <p:spPr>
          <a:xfrm>
            <a:off x="2532888" y="1783080"/>
            <a:ext cx="73152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1" name="Text 29"/>
          <p:cNvSpPr/>
          <p:nvPr/>
        </p:nvSpPr>
        <p:spPr>
          <a:xfrm>
            <a:off x="2660904" y="181965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supply chain module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2532888" y="233172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33" name="Shape 31"/>
          <p:cNvSpPr/>
          <p:nvPr/>
        </p:nvSpPr>
        <p:spPr>
          <a:xfrm>
            <a:off x="2532888" y="2331720"/>
            <a:ext cx="73152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4" name="Text 32"/>
          <p:cNvSpPr/>
          <p:nvPr/>
        </p:nvSpPr>
        <p:spPr>
          <a:xfrm>
            <a:off x="2660904" y="236829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CADTrust verification alignment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2532888" y="288036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36" name="Shape 34"/>
          <p:cNvSpPr/>
          <p:nvPr/>
        </p:nvSpPr>
        <p:spPr>
          <a:xfrm>
            <a:off x="2532888" y="2880360"/>
            <a:ext cx="73152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7" name="Text 35"/>
          <p:cNvSpPr/>
          <p:nvPr/>
        </p:nvSpPr>
        <p:spPr>
          <a:xfrm>
            <a:off x="2660904" y="291693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Bureau Veritas connector</a:t>
            </a:r>
            <a:endParaRPr lang="en-US" sz="950" dirty="0"/>
          </a:p>
        </p:txBody>
      </p:sp>
      <p:sp>
        <p:nvSpPr>
          <p:cNvPr id="38" name="Shape 36"/>
          <p:cNvSpPr/>
          <p:nvPr/>
        </p:nvSpPr>
        <p:spPr>
          <a:xfrm>
            <a:off x="2532888" y="342900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39" name="Shape 37"/>
          <p:cNvSpPr/>
          <p:nvPr/>
        </p:nvSpPr>
        <p:spPr>
          <a:xfrm>
            <a:off x="2532888" y="3429000"/>
            <a:ext cx="73152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0" name="Text 38"/>
          <p:cNvSpPr/>
          <p:nvPr/>
        </p:nvSpPr>
        <p:spPr>
          <a:xfrm>
            <a:off x="2660904" y="346557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complete class hierarchy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2532888" y="397764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42" name="Shape 40"/>
          <p:cNvSpPr/>
          <p:nvPr/>
        </p:nvSpPr>
        <p:spPr>
          <a:xfrm>
            <a:off x="2532888" y="3977640"/>
            <a:ext cx="73152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3" name="Text 41"/>
          <p:cNvSpPr/>
          <p:nvPr/>
        </p:nvSpPr>
        <p:spPr>
          <a:xfrm>
            <a:off x="2660904" y="401421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verification ledger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4572000" y="713232"/>
            <a:ext cx="196596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4572000" y="713232"/>
            <a:ext cx="1965960" cy="68580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46" name="Text 44"/>
          <p:cNvSpPr/>
          <p:nvPr/>
        </p:nvSpPr>
        <p:spPr>
          <a:xfrm>
            <a:off x="4681728" y="74980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4681728" y="960120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Layer</a:t>
            </a:r>
            <a:endParaRPr lang="en-US" sz="12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Sector Modules</a:t>
            </a:r>
            <a:endParaRPr lang="en-US" sz="1250" dirty="0"/>
          </a:p>
        </p:txBody>
      </p:sp>
      <p:sp>
        <p:nvSpPr>
          <p:cNvPr id="48" name="Text 46"/>
          <p:cNvSpPr/>
          <p:nvPr/>
        </p:nvSpPr>
        <p:spPr>
          <a:xfrm>
            <a:off x="4681728" y="1417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15–24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4681728" y="178308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50" name="Shape 48"/>
          <p:cNvSpPr/>
          <p:nvPr/>
        </p:nvSpPr>
        <p:spPr>
          <a:xfrm>
            <a:off x="4681728" y="1783080"/>
            <a:ext cx="73152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51" name="Text 49"/>
          <p:cNvSpPr/>
          <p:nvPr/>
        </p:nvSpPr>
        <p:spPr>
          <a:xfrm>
            <a:off x="4809744" y="181965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comet-market: pricing signals</a:t>
            </a:r>
            <a:endParaRPr lang="en-US" sz="950" dirty="0"/>
          </a:p>
        </p:txBody>
      </p:sp>
      <p:sp>
        <p:nvSpPr>
          <p:cNvPr id="52" name="Shape 50"/>
          <p:cNvSpPr/>
          <p:nvPr/>
        </p:nvSpPr>
        <p:spPr>
          <a:xfrm>
            <a:off x="4681728" y="233172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53" name="Shape 51"/>
          <p:cNvSpPr/>
          <p:nvPr/>
        </p:nvSpPr>
        <p:spPr>
          <a:xfrm>
            <a:off x="4681728" y="2331720"/>
            <a:ext cx="73152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54" name="Text 52"/>
          <p:cNvSpPr/>
          <p:nvPr/>
        </p:nvSpPr>
        <p:spPr>
          <a:xfrm>
            <a:off x="4809744" y="236829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Steel, H₂, chemicals, aluminium WGs</a:t>
            </a:r>
            <a:endParaRPr lang="en-US" sz="950" dirty="0"/>
          </a:p>
        </p:txBody>
      </p:sp>
      <p:sp>
        <p:nvSpPr>
          <p:cNvPr id="55" name="Shape 53"/>
          <p:cNvSpPr/>
          <p:nvPr/>
        </p:nvSpPr>
        <p:spPr>
          <a:xfrm>
            <a:off x="4681728" y="288036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56" name="Shape 54"/>
          <p:cNvSpPr/>
          <p:nvPr/>
        </p:nvSpPr>
        <p:spPr>
          <a:xfrm>
            <a:off x="4681728" y="2880360"/>
            <a:ext cx="73152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57" name="Text 55"/>
          <p:cNvSpPr/>
          <p:nvPr/>
        </p:nvSpPr>
        <p:spPr>
          <a:xfrm>
            <a:off x="4809744" y="291693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tariff auto-calculation</a:t>
            </a:r>
            <a:endParaRPr lang="en-US" sz="950" dirty="0"/>
          </a:p>
        </p:txBody>
      </p:sp>
      <p:sp>
        <p:nvSpPr>
          <p:cNvPr id="58" name="Shape 56"/>
          <p:cNvSpPr/>
          <p:nvPr/>
        </p:nvSpPr>
        <p:spPr>
          <a:xfrm>
            <a:off x="4681728" y="342900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59" name="Shape 57"/>
          <p:cNvSpPr/>
          <p:nvPr/>
        </p:nvSpPr>
        <p:spPr>
          <a:xfrm>
            <a:off x="4681728" y="3429000"/>
            <a:ext cx="73152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60" name="Text 58"/>
          <p:cNvSpPr/>
          <p:nvPr/>
        </p:nvSpPr>
        <p:spPr>
          <a:xfrm>
            <a:off x="4809744" y="346557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CSRD ESRS E1 full mapping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4681728" y="397764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62" name="Shape 60"/>
          <p:cNvSpPr/>
          <p:nvPr/>
        </p:nvSpPr>
        <p:spPr>
          <a:xfrm>
            <a:off x="4681728" y="3977640"/>
            <a:ext cx="73152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63" name="Text 61"/>
          <p:cNvSpPr/>
          <p:nvPr/>
        </p:nvSpPr>
        <p:spPr>
          <a:xfrm>
            <a:off x="4809744" y="401421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v1.0 stable release (Jan 2026 milestone)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6720840" y="713232"/>
            <a:ext cx="1965960" cy="3977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5" name="Shape 63"/>
          <p:cNvSpPr/>
          <p:nvPr/>
        </p:nvSpPr>
        <p:spPr>
          <a:xfrm>
            <a:off x="6720840" y="713232"/>
            <a:ext cx="1965960" cy="68580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66" name="Text 64"/>
          <p:cNvSpPr/>
          <p:nvPr/>
        </p:nvSpPr>
        <p:spPr>
          <a:xfrm>
            <a:off x="6830568" y="749808"/>
            <a:ext cx="1737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1000" dirty="0"/>
          </a:p>
        </p:txBody>
      </p:sp>
      <p:sp>
        <p:nvSpPr>
          <p:cNvPr id="67" name="Text 65"/>
          <p:cNvSpPr/>
          <p:nvPr/>
        </p:nvSpPr>
        <p:spPr>
          <a:xfrm>
            <a:off x="6830568" y="960120"/>
            <a:ext cx="173736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Scale</a:t>
            </a:r>
            <a:endParaRPr lang="en-US" sz="12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Nature</a:t>
            </a:r>
            <a:endParaRPr lang="en-US" sz="1250" dirty="0"/>
          </a:p>
        </p:txBody>
      </p:sp>
      <p:sp>
        <p:nvSpPr>
          <p:cNvPr id="68" name="Text 66"/>
          <p:cNvSpPr/>
          <p:nvPr/>
        </p:nvSpPr>
        <p:spPr>
          <a:xfrm>
            <a:off x="6830568" y="1417320"/>
            <a:ext cx="1737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25–36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830568" y="178308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70" name="Shape 68"/>
          <p:cNvSpPr/>
          <p:nvPr/>
        </p:nvSpPr>
        <p:spPr>
          <a:xfrm>
            <a:off x="6830568" y="1783080"/>
            <a:ext cx="73152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71" name="Text 69"/>
          <p:cNvSpPr/>
          <p:nvPr/>
        </p:nvSpPr>
        <p:spPr>
          <a:xfrm>
            <a:off x="6958584" y="181965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IoT PCF streaming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830568" y="233172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73" name="Shape 71"/>
          <p:cNvSpPr/>
          <p:nvPr/>
        </p:nvSpPr>
        <p:spPr>
          <a:xfrm>
            <a:off x="6830568" y="2331720"/>
            <a:ext cx="73152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74" name="Text 72"/>
          <p:cNvSpPr/>
          <p:nvPr/>
        </p:nvSpPr>
        <p:spPr>
          <a:xfrm>
            <a:off x="6958584" y="236829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TNFD biodiversity alignment</a:t>
            </a:r>
            <a:endParaRPr lang="en-US" sz="950" dirty="0"/>
          </a:p>
        </p:txBody>
      </p:sp>
      <p:sp>
        <p:nvSpPr>
          <p:cNvPr id="75" name="Shape 73"/>
          <p:cNvSpPr/>
          <p:nvPr/>
        </p:nvSpPr>
        <p:spPr>
          <a:xfrm>
            <a:off x="6830568" y="288036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76" name="Shape 74"/>
          <p:cNvSpPr/>
          <p:nvPr/>
        </p:nvSpPr>
        <p:spPr>
          <a:xfrm>
            <a:off x="6830568" y="2880360"/>
            <a:ext cx="73152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77" name="Text 75"/>
          <p:cNvSpPr/>
          <p:nvPr/>
        </p:nvSpPr>
        <p:spPr>
          <a:xfrm>
            <a:off x="6958584" y="291693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Tokenised EAC on-chain settlement</a:t>
            </a:r>
            <a:endParaRPr lang="en-US" sz="950" dirty="0"/>
          </a:p>
        </p:txBody>
      </p:sp>
      <p:sp>
        <p:nvSpPr>
          <p:cNvPr id="78" name="Shape 76"/>
          <p:cNvSpPr/>
          <p:nvPr/>
        </p:nvSpPr>
        <p:spPr>
          <a:xfrm>
            <a:off x="6830568" y="342900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79" name="Shape 77"/>
          <p:cNvSpPr/>
          <p:nvPr/>
        </p:nvSpPr>
        <p:spPr>
          <a:xfrm>
            <a:off x="6830568" y="3429000"/>
            <a:ext cx="73152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80" name="Text 78"/>
          <p:cNvSpPr/>
          <p:nvPr/>
        </p:nvSpPr>
        <p:spPr>
          <a:xfrm>
            <a:off x="6958584" y="346557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TC207 formal liaison</a:t>
            </a:r>
            <a:endParaRPr lang="en-US" sz="950" dirty="0"/>
          </a:p>
        </p:txBody>
      </p:sp>
      <p:sp>
        <p:nvSpPr>
          <p:cNvPr id="81" name="Shape 79"/>
          <p:cNvSpPr/>
          <p:nvPr/>
        </p:nvSpPr>
        <p:spPr>
          <a:xfrm>
            <a:off x="6830568" y="3977640"/>
            <a:ext cx="1737360" cy="475488"/>
          </a:xfrm>
          <a:prstGeom prst="rect">
            <a:avLst/>
          </a:prstGeom>
          <a:solidFill>
            <a:srgbClr val="F7F7F5"/>
          </a:solidFill>
          <a:ln/>
        </p:spPr>
      </p:sp>
      <p:sp>
        <p:nvSpPr>
          <p:cNvPr id="82" name="Shape 80"/>
          <p:cNvSpPr/>
          <p:nvPr/>
        </p:nvSpPr>
        <p:spPr>
          <a:xfrm>
            <a:off x="6830568" y="3977640"/>
            <a:ext cx="73152" cy="47548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83" name="Text 81"/>
          <p:cNvSpPr/>
          <p:nvPr/>
        </p:nvSpPr>
        <p:spPr>
          <a:xfrm>
            <a:off x="6958584" y="4014216"/>
            <a:ext cx="1572768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9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natural-language query interface</a:t>
            </a:r>
            <a:endParaRPr lang="en-US" sz="950" dirty="0"/>
          </a:p>
        </p:txBody>
      </p:sp>
      <p:sp>
        <p:nvSpPr>
          <p:cNvPr id="84" name="Shape 82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5" name="Text 83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86" name="Text 84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HARD-TO-ABATE SECTORS — COVERAGE TODAY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COMET starts where the regulatory pressure is hardest.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1280160" cy="38404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6" name="Text 4"/>
          <p:cNvSpPr/>
          <p:nvPr/>
        </p:nvSpPr>
        <p:spPr>
          <a:xfrm>
            <a:off x="320040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Steel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8" name="Shape 6"/>
          <p:cNvSpPr/>
          <p:nvPr/>
        </p:nvSpPr>
        <p:spPr>
          <a:xfrm>
            <a:off x="320040" y="1719072"/>
            <a:ext cx="1216152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9" name="Text 7"/>
          <p:cNvSpPr/>
          <p:nvPr/>
        </p:nvSpPr>
        <p:spPr>
          <a:xfrm>
            <a:off x="365760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65760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20040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2" name="Shape 10"/>
          <p:cNvSpPr/>
          <p:nvPr/>
        </p:nvSpPr>
        <p:spPr>
          <a:xfrm>
            <a:off x="320040" y="2194560"/>
            <a:ext cx="1152144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14" name="Text 12"/>
          <p:cNvSpPr/>
          <p:nvPr/>
        </p:nvSpPr>
        <p:spPr>
          <a:xfrm>
            <a:off x="365760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320040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6" name="Shape 14"/>
          <p:cNvSpPr/>
          <p:nvPr/>
        </p:nvSpPr>
        <p:spPr>
          <a:xfrm>
            <a:off x="320040" y="2670048"/>
            <a:ext cx="1088136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7" name="Text 15"/>
          <p:cNvSpPr/>
          <p:nvPr/>
        </p:nvSpPr>
        <p:spPr>
          <a:xfrm>
            <a:off x="365760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365760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320040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20" name="Shape 18"/>
          <p:cNvSpPr/>
          <p:nvPr/>
        </p:nvSpPr>
        <p:spPr>
          <a:xfrm>
            <a:off x="320040" y="3145536"/>
            <a:ext cx="1280160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1" name="Text 19"/>
          <p:cNvSpPr/>
          <p:nvPr/>
        </p:nvSpPr>
        <p:spPr>
          <a:xfrm>
            <a:off x="365760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365760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320040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BF-BOF + EAF routes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WorldSteel LCI bound</a:t>
            </a:r>
            <a:endParaRPr lang="en-US" sz="750" dirty="0"/>
          </a:p>
        </p:txBody>
      </p:sp>
      <p:sp>
        <p:nvSpPr>
          <p:cNvPr id="24" name="Shape 22"/>
          <p:cNvSpPr/>
          <p:nvPr/>
        </p:nvSpPr>
        <p:spPr>
          <a:xfrm>
            <a:off x="1755648" y="1234440"/>
            <a:ext cx="1280160" cy="384048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5" name="Text 23"/>
          <p:cNvSpPr/>
          <p:nvPr/>
        </p:nvSpPr>
        <p:spPr>
          <a:xfrm>
            <a:off x="1755648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Chemicals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1755648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27" name="Shape 25"/>
          <p:cNvSpPr/>
          <p:nvPr/>
        </p:nvSpPr>
        <p:spPr>
          <a:xfrm>
            <a:off x="1755648" y="1719072"/>
            <a:ext cx="960120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8" name="Text 26"/>
          <p:cNvSpPr/>
          <p:nvPr/>
        </p:nvSpPr>
        <p:spPr>
          <a:xfrm>
            <a:off x="1801368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1801368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1755648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1" name="Shape 29"/>
          <p:cNvSpPr/>
          <p:nvPr/>
        </p:nvSpPr>
        <p:spPr>
          <a:xfrm>
            <a:off x="1755648" y="2194560"/>
            <a:ext cx="1088136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2" name="Text 30"/>
          <p:cNvSpPr/>
          <p:nvPr/>
        </p:nvSpPr>
        <p:spPr>
          <a:xfrm>
            <a:off x="1801368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1801368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1755648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5" name="Shape 33"/>
          <p:cNvSpPr/>
          <p:nvPr/>
        </p:nvSpPr>
        <p:spPr>
          <a:xfrm>
            <a:off x="1755648" y="2670048"/>
            <a:ext cx="640080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6" name="Text 34"/>
          <p:cNvSpPr/>
          <p:nvPr/>
        </p:nvSpPr>
        <p:spPr>
          <a:xfrm>
            <a:off x="1801368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1801368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1755648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9" name="Shape 37"/>
          <p:cNvSpPr/>
          <p:nvPr/>
        </p:nvSpPr>
        <p:spPr>
          <a:xfrm>
            <a:off x="1755648" y="3145536"/>
            <a:ext cx="1152144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0" name="Text 38"/>
          <p:cNvSpPr/>
          <p:nvPr/>
        </p:nvSpPr>
        <p:spPr>
          <a:xfrm>
            <a:off x="1801368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41" name="Text 39"/>
          <p:cNvSpPr/>
          <p:nvPr/>
        </p:nvSpPr>
        <p:spPr>
          <a:xfrm>
            <a:off x="1801368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1755648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OxyChem reference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Ecoinvent EF binding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3191256" y="1234440"/>
            <a:ext cx="1280160" cy="38404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44" name="Text 42"/>
          <p:cNvSpPr/>
          <p:nvPr/>
        </p:nvSpPr>
        <p:spPr>
          <a:xfrm>
            <a:off x="3191256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Hydrogen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3191256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46" name="Shape 44"/>
          <p:cNvSpPr/>
          <p:nvPr/>
        </p:nvSpPr>
        <p:spPr>
          <a:xfrm>
            <a:off x="3191256" y="1719072"/>
            <a:ext cx="1024128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47" name="Text 45"/>
          <p:cNvSpPr/>
          <p:nvPr/>
        </p:nvSpPr>
        <p:spPr>
          <a:xfrm>
            <a:off x="3236976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48" name="Text 46"/>
          <p:cNvSpPr/>
          <p:nvPr/>
        </p:nvSpPr>
        <p:spPr>
          <a:xfrm>
            <a:off x="3236976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3191256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50" name="Shape 48"/>
          <p:cNvSpPr/>
          <p:nvPr/>
        </p:nvSpPr>
        <p:spPr>
          <a:xfrm>
            <a:off x="3191256" y="2194560"/>
            <a:ext cx="768096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51" name="Text 49"/>
          <p:cNvSpPr/>
          <p:nvPr/>
        </p:nvSpPr>
        <p:spPr>
          <a:xfrm>
            <a:off x="3236976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52" name="Text 50"/>
          <p:cNvSpPr/>
          <p:nvPr/>
        </p:nvSpPr>
        <p:spPr>
          <a:xfrm>
            <a:off x="3236976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3191256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54" name="Shape 52"/>
          <p:cNvSpPr/>
          <p:nvPr/>
        </p:nvSpPr>
        <p:spPr>
          <a:xfrm>
            <a:off x="3191256" y="2670048"/>
            <a:ext cx="768096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55" name="Text 53"/>
          <p:cNvSpPr/>
          <p:nvPr/>
        </p:nvSpPr>
        <p:spPr>
          <a:xfrm>
            <a:off x="3236976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3236976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3191256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58" name="Shape 56"/>
          <p:cNvSpPr/>
          <p:nvPr/>
        </p:nvSpPr>
        <p:spPr>
          <a:xfrm>
            <a:off x="3191256" y="3145536"/>
            <a:ext cx="1280160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59" name="Text 57"/>
          <p:cNvSpPr/>
          <p:nvPr/>
        </p:nvSpPr>
        <p:spPr>
          <a:xfrm>
            <a:off x="3236976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60" name="Text 58"/>
          <p:cNvSpPr/>
          <p:nvPr/>
        </p:nvSpPr>
        <p:spPr>
          <a:xfrm>
            <a:off x="3236976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800" dirty="0"/>
          </a:p>
        </p:txBody>
      </p:sp>
      <p:sp>
        <p:nvSpPr>
          <p:cNvPr id="61" name="Text 59"/>
          <p:cNvSpPr/>
          <p:nvPr/>
        </p:nvSpPr>
        <p:spPr>
          <a:xfrm>
            <a:off x="3191256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45V pathways mapped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GREET integration</a:t>
            </a:r>
            <a:endParaRPr lang="en-US" sz="750" dirty="0"/>
          </a:p>
        </p:txBody>
      </p:sp>
      <p:sp>
        <p:nvSpPr>
          <p:cNvPr id="62" name="Shape 60"/>
          <p:cNvSpPr/>
          <p:nvPr/>
        </p:nvSpPr>
        <p:spPr>
          <a:xfrm>
            <a:off x="4626864" y="1234440"/>
            <a:ext cx="1280160" cy="38404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63" name="Text 61"/>
          <p:cNvSpPr/>
          <p:nvPr/>
        </p:nvSpPr>
        <p:spPr>
          <a:xfrm>
            <a:off x="4626864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Aluminium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4626864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5" name="Shape 63"/>
          <p:cNvSpPr/>
          <p:nvPr/>
        </p:nvSpPr>
        <p:spPr>
          <a:xfrm>
            <a:off x="4626864" y="1719072"/>
            <a:ext cx="832104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66" name="Text 64"/>
          <p:cNvSpPr/>
          <p:nvPr/>
        </p:nvSpPr>
        <p:spPr>
          <a:xfrm>
            <a:off x="4672584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67" name="Text 65"/>
          <p:cNvSpPr/>
          <p:nvPr/>
        </p:nvSpPr>
        <p:spPr>
          <a:xfrm>
            <a:off x="4672584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65%</a:t>
            </a:r>
            <a:endParaRPr lang="en-US" sz="800" dirty="0"/>
          </a:p>
        </p:txBody>
      </p:sp>
      <p:sp>
        <p:nvSpPr>
          <p:cNvPr id="68" name="Shape 66"/>
          <p:cNvSpPr/>
          <p:nvPr/>
        </p:nvSpPr>
        <p:spPr>
          <a:xfrm>
            <a:off x="4626864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69" name="Shape 67"/>
          <p:cNvSpPr/>
          <p:nvPr/>
        </p:nvSpPr>
        <p:spPr>
          <a:xfrm>
            <a:off x="4626864" y="2194560"/>
            <a:ext cx="896112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70" name="Text 68"/>
          <p:cNvSpPr/>
          <p:nvPr/>
        </p:nvSpPr>
        <p:spPr>
          <a:xfrm>
            <a:off x="4672584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71" name="Text 69"/>
          <p:cNvSpPr/>
          <p:nvPr/>
        </p:nvSpPr>
        <p:spPr>
          <a:xfrm>
            <a:off x="4672584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800" dirty="0"/>
          </a:p>
        </p:txBody>
      </p:sp>
      <p:sp>
        <p:nvSpPr>
          <p:cNvPr id="72" name="Shape 70"/>
          <p:cNvSpPr/>
          <p:nvPr/>
        </p:nvSpPr>
        <p:spPr>
          <a:xfrm>
            <a:off x="4626864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73" name="Shape 71"/>
          <p:cNvSpPr/>
          <p:nvPr/>
        </p:nvSpPr>
        <p:spPr>
          <a:xfrm>
            <a:off x="4626864" y="2670048"/>
            <a:ext cx="1088136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74" name="Text 72"/>
          <p:cNvSpPr/>
          <p:nvPr/>
        </p:nvSpPr>
        <p:spPr>
          <a:xfrm>
            <a:off x="4672584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75" name="Text 73"/>
          <p:cNvSpPr/>
          <p:nvPr/>
        </p:nvSpPr>
        <p:spPr>
          <a:xfrm>
            <a:off x="4672584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800" dirty="0"/>
          </a:p>
        </p:txBody>
      </p:sp>
      <p:sp>
        <p:nvSpPr>
          <p:cNvPr id="76" name="Shape 74"/>
          <p:cNvSpPr/>
          <p:nvPr/>
        </p:nvSpPr>
        <p:spPr>
          <a:xfrm>
            <a:off x="4626864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77" name="Shape 75"/>
          <p:cNvSpPr/>
          <p:nvPr/>
        </p:nvSpPr>
        <p:spPr>
          <a:xfrm>
            <a:off x="4626864" y="3145536"/>
            <a:ext cx="1088136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78" name="Text 76"/>
          <p:cNvSpPr/>
          <p:nvPr/>
        </p:nvSpPr>
        <p:spPr>
          <a:xfrm>
            <a:off x="4672584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79" name="Text 77"/>
          <p:cNvSpPr/>
          <p:nvPr/>
        </p:nvSpPr>
        <p:spPr>
          <a:xfrm>
            <a:off x="4672584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800" dirty="0"/>
          </a:p>
        </p:txBody>
      </p:sp>
      <p:sp>
        <p:nvSpPr>
          <p:cNvPr id="80" name="Text 78"/>
          <p:cNvSpPr/>
          <p:nvPr/>
        </p:nvSpPr>
        <p:spPr>
          <a:xfrm>
            <a:off x="4626864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 certified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Smelter intensity class</a:t>
            </a:r>
            <a:endParaRPr lang="en-US" sz="750" dirty="0"/>
          </a:p>
        </p:txBody>
      </p:sp>
      <p:sp>
        <p:nvSpPr>
          <p:cNvPr id="81" name="Shape 79"/>
          <p:cNvSpPr/>
          <p:nvPr/>
        </p:nvSpPr>
        <p:spPr>
          <a:xfrm>
            <a:off x="6062472" y="1234440"/>
            <a:ext cx="1280160" cy="384048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82" name="Text 80"/>
          <p:cNvSpPr/>
          <p:nvPr/>
        </p:nvSpPr>
        <p:spPr>
          <a:xfrm>
            <a:off x="6062472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Cement</a:t>
            </a:r>
            <a:endParaRPr lang="en-US" sz="1200" dirty="0"/>
          </a:p>
        </p:txBody>
      </p:sp>
      <p:sp>
        <p:nvSpPr>
          <p:cNvPr id="83" name="Shape 81"/>
          <p:cNvSpPr/>
          <p:nvPr/>
        </p:nvSpPr>
        <p:spPr>
          <a:xfrm>
            <a:off x="6062472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84" name="Shape 82"/>
          <p:cNvSpPr/>
          <p:nvPr/>
        </p:nvSpPr>
        <p:spPr>
          <a:xfrm>
            <a:off x="6062472" y="1719072"/>
            <a:ext cx="640080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85" name="Text 83"/>
          <p:cNvSpPr/>
          <p:nvPr/>
        </p:nvSpPr>
        <p:spPr>
          <a:xfrm>
            <a:off x="6108192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86" name="Text 84"/>
          <p:cNvSpPr/>
          <p:nvPr/>
        </p:nvSpPr>
        <p:spPr>
          <a:xfrm>
            <a:off x="6108192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800" dirty="0"/>
          </a:p>
        </p:txBody>
      </p:sp>
      <p:sp>
        <p:nvSpPr>
          <p:cNvPr id="87" name="Shape 85"/>
          <p:cNvSpPr/>
          <p:nvPr/>
        </p:nvSpPr>
        <p:spPr>
          <a:xfrm>
            <a:off x="6062472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88" name="Shape 86"/>
          <p:cNvSpPr/>
          <p:nvPr/>
        </p:nvSpPr>
        <p:spPr>
          <a:xfrm>
            <a:off x="6062472" y="2194560"/>
            <a:ext cx="768096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89" name="Text 87"/>
          <p:cNvSpPr/>
          <p:nvPr/>
        </p:nvSpPr>
        <p:spPr>
          <a:xfrm>
            <a:off x="6108192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90" name="Text 88"/>
          <p:cNvSpPr/>
          <p:nvPr/>
        </p:nvSpPr>
        <p:spPr>
          <a:xfrm>
            <a:off x="6108192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800" dirty="0"/>
          </a:p>
        </p:txBody>
      </p:sp>
      <p:sp>
        <p:nvSpPr>
          <p:cNvPr id="91" name="Shape 89"/>
          <p:cNvSpPr/>
          <p:nvPr/>
        </p:nvSpPr>
        <p:spPr>
          <a:xfrm>
            <a:off x="6062472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92" name="Shape 90"/>
          <p:cNvSpPr/>
          <p:nvPr/>
        </p:nvSpPr>
        <p:spPr>
          <a:xfrm>
            <a:off x="6062472" y="2670048"/>
            <a:ext cx="256032" cy="42062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93" name="Text 91"/>
          <p:cNvSpPr/>
          <p:nvPr/>
        </p:nvSpPr>
        <p:spPr>
          <a:xfrm>
            <a:off x="6108192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94" name="Text 92"/>
          <p:cNvSpPr/>
          <p:nvPr/>
        </p:nvSpPr>
        <p:spPr>
          <a:xfrm>
            <a:off x="6108192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800" dirty="0"/>
          </a:p>
        </p:txBody>
      </p:sp>
      <p:sp>
        <p:nvSpPr>
          <p:cNvPr id="95" name="Shape 93"/>
          <p:cNvSpPr/>
          <p:nvPr/>
        </p:nvSpPr>
        <p:spPr>
          <a:xfrm>
            <a:off x="6062472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96" name="Shape 94"/>
          <p:cNvSpPr/>
          <p:nvPr/>
        </p:nvSpPr>
        <p:spPr>
          <a:xfrm>
            <a:off x="6062472" y="3145536"/>
            <a:ext cx="1152144" cy="42062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97" name="Text 95"/>
          <p:cNvSpPr/>
          <p:nvPr/>
        </p:nvSpPr>
        <p:spPr>
          <a:xfrm>
            <a:off x="6108192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98" name="Text 96"/>
          <p:cNvSpPr/>
          <p:nvPr/>
        </p:nvSpPr>
        <p:spPr>
          <a:xfrm>
            <a:off x="6108192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90%</a:t>
            </a:r>
            <a:endParaRPr lang="en-US" sz="800" dirty="0"/>
          </a:p>
        </p:txBody>
      </p:sp>
      <p:sp>
        <p:nvSpPr>
          <p:cNvPr id="99" name="Text 97"/>
          <p:cNvSpPr/>
          <p:nvPr/>
        </p:nvSpPr>
        <p:spPr>
          <a:xfrm>
            <a:off x="6062472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CBAM-mandated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WG forming Q3 2025</a:t>
            </a:r>
            <a:endParaRPr lang="en-US" sz="750" dirty="0"/>
          </a:p>
        </p:txBody>
      </p:sp>
      <p:sp>
        <p:nvSpPr>
          <p:cNvPr id="100" name="Shape 98"/>
          <p:cNvSpPr/>
          <p:nvPr/>
        </p:nvSpPr>
        <p:spPr>
          <a:xfrm>
            <a:off x="7498080" y="1234440"/>
            <a:ext cx="1280160" cy="384048"/>
          </a:xfrm>
          <a:prstGeom prst="rect">
            <a:avLst/>
          </a:prstGeom>
          <a:solidFill>
            <a:srgbClr val="5A5A68"/>
          </a:solidFill>
          <a:ln/>
        </p:spPr>
      </p:sp>
      <p:sp>
        <p:nvSpPr>
          <p:cNvPr id="101" name="Text 99"/>
          <p:cNvSpPr/>
          <p:nvPr/>
        </p:nvSpPr>
        <p:spPr>
          <a:xfrm>
            <a:off x="7498080" y="1234440"/>
            <a:ext cx="12801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200" dirty="0"/>
          </a:p>
        </p:txBody>
      </p:sp>
      <p:sp>
        <p:nvSpPr>
          <p:cNvPr id="102" name="Shape 100"/>
          <p:cNvSpPr/>
          <p:nvPr/>
        </p:nvSpPr>
        <p:spPr>
          <a:xfrm>
            <a:off x="7498080" y="1719072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03" name="Shape 101"/>
          <p:cNvSpPr/>
          <p:nvPr/>
        </p:nvSpPr>
        <p:spPr>
          <a:xfrm>
            <a:off x="7498080" y="1719072"/>
            <a:ext cx="704088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04" name="Text 102"/>
          <p:cNvSpPr/>
          <p:nvPr/>
        </p:nvSpPr>
        <p:spPr>
          <a:xfrm>
            <a:off x="7543800" y="173736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PCF Classes</a:t>
            </a:r>
            <a:endParaRPr lang="en-US" sz="850" dirty="0"/>
          </a:p>
        </p:txBody>
      </p:sp>
      <p:sp>
        <p:nvSpPr>
          <p:cNvPr id="105" name="Text 103"/>
          <p:cNvSpPr/>
          <p:nvPr/>
        </p:nvSpPr>
        <p:spPr>
          <a:xfrm>
            <a:off x="7543800" y="1938528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55%</a:t>
            </a:r>
            <a:endParaRPr lang="en-US" sz="800" dirty="0"/>
          </a:p>
        </p:txBody>
      </p:sp>
      <p:sp>
        <p:nvSpPr>
          <p:cNvPr id="106" name="Shape 104"/>
          <p:cNvSpPr/>
          <p:nvPr/>
        </p:nvSpPr>
        <p:spPr>
          <a:xfrm>
            <a:off x="7498080" y="2194560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07" name="Shape 105"/>
          <p:cNvSpPr/>
          <p:nvPr/>
        </p:nvSpPr>
        <p:spPr>
          <a:xfrm>
            <a:off x="7498080" y="2194560"/>
            <a:ext cx="640080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08" name="Text 106"/>
          <p:cNvSpPr/>
          <p:nvPr/>
        </p:nvSpPr>
        <p:spPr>
          <a:xfrm>
            <a:off x="7543800" y="221284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 Database</a:t>
            </a:r>
            <a:endParaRPr lang="en-US" sz="850" dirty="0"/>
          </a:p>
        </p:txBody>
      </p:sp>
      <p:sp>
        <p:nvSpPr>
          <p:cNvPr id="109" name="Text 107"/>
          <p:cNvSpPr/>
          <p:nvPr/>
        </p:nvSpPr>
        <p:spPr>
          <a:xfrm>
            <a:off x="7543800" y="2414016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50%</a:t>
            </a:r>
            <a:endParaRPr lang="en-US" sz="800" dirty="0"/>
          </a:p>
        </p:txBody>
      </p:sp>
      <p:sp>
        <p:nvSpPr>
          <p:cNvPr id="110" name="Shape 108"/>
          <p:cNvSpPr/>
          <p:nvPr/>
        </p:nvSpPr>
        <p:spPr>
          <a:xfrm>
            <a:off x="7498080" y="2670048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11" name="Shape 109"/>
          <p:cNvSpPr/>
          <p:nvPr/>
        </p:nvSpPr>
        <p:spPr>
          <a:xfrm>
            <a:off x="7498080" y="2670048"/>
            <a:ext cx="384048" cy="42062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12" name="Text 110"/>
          <p:cNvSpPr/>
          <p:nvPr/>
        </p:nvSpPr>
        <p:spPr>
          <a:xfrm>
            <a:off x="7543800" y="2688336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Classes</a:t>
            </a:r>
            <a:endParaRPr lang="en-US" sz="850" dirty="0"/>
          </a:p>
        </p:txBody>
      </p:sp>
      <p:sp>
        <p:nvSpPr>
          <p:cNvPr id="113" name="Text 111"/>
          <p:cNvSpPr/>
          <p:nvPr/>
        </p:nvSpPr>
        <p:spPr>
          <a:xfrm>
            <a:off x="7543800" y="2889504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800" dirty="0"/>
          </a:p>
        </p:txBody>
      </p:sp>
      <p:sp>
        <p:nvSpPr>
          <p:cNvPr id="114" name="Shape 112"/>
          <p:cNvSpPr/>
          <p:nvPr/>
        </p:nvSpPr>
        <p:spPr>
          <a:xfrm>
            <a:off x="7498080" y="3145536"/>
            <a:ext cx="1280160" cy="420624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115" name="Shape 113"/>
          <p:cNvSpPr/>
          <p:nvPr/>
        </p:nvSpPr>
        <p:spPr>
          <a:xfrm>
            <a:off x="7498080" y="3145536"/>
            <a:ext cx="768096" cy="42062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16" name="Text 114"/>
          <p:cNvSpPr/>
          <p:nvPr/>
        </p:nvSpPr>
        <p:spPr>
          <a:xfrm>
            <a:off x="7543800" y="3163824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Reg. Hooks</a:t>
            </a:r>
            <a:endParaRPr lang="en-US" sz="850" dirty="0"/>
          </a:p>
        </p:txBody>
      </p:sp>
      <p:sp>
        <p:nvSpPr>
          <p:cNvPr id="117" name="Text 115"/>
          <p:cNvSpPr/>
          <p:nvPr/>
        </p:nvSpPr>
        <p:spPr>
          <a:xfrm>
            <a:off x="7543800" y="3364992"/>
            <a:ext cx="11887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800" dirty="0"/>
          </a:p>
        </p:txBody>
      </p:sp>
      <p:sp>
        <p:nvSpPr>
          <p:cNvPr id="118" name="Text 116"/>
          <p:cNvSpPr/>
          <p:nvPr/>
        </p:nvSpPr>
        <p:spPr>
          <a:xfrm>
            <a:off x="7498080" y="3657600"/>
            <a:ext cx="1280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15804 A1–D</a:t>
            </a:r>
            <a:endParaRPr lang="en-US" sz="75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EPD program mapping</a:t>
            </a:r>
            <a:endParaRPr lang="en-US" sz="750" dirty="0"/>
          </a:p>
        </p:txBody>
      </p:sp>
      <p:sp>
        <p:nvSpPr>
          <p:cNvPr id="119" name="Shape 117"/>
          <p:cNvSpPr/>
          <p:nvPr/>
        </p:nvSpPr>
        <p:spPr>
          <a:xfrm>
            <a:off x="320040" y="4709160"/>
            <a:ext cx="201168" cy="14630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20" name="Text 118"/>
          <p:cNvSpPr/>
          <p:nvPr/>
        </p:nvSpPr>
        <p:spPr>
          <a:xfrm>
            <a:off x="566928" y="4700016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(80%+)</a:t>
            </a:r>
            <a:endParaRPr lang="en-US" sz="800" dirty="0"/>
          </a:p>
        </p:txBody>
      </p:sp>
      <p:sp>
        <p:nvSpPr>
          <p:cNvPr id="121" name="Shape 119"/>
          <p:cNvSpPr/>
          <p:nvPr/>
        </p:nvSpPr>
        <p:spPr>
          <a:xfrm>
            <a:off x="2240280" y="4709160"/>
            <a:ext cx="201168" cy="146304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22" name="Text 120"/>
          <p:cNvSpPr/>
          <p:nvPr/>
        </p:nvSpPr>
        <p:spPr>
          <a:xfrm>
            <a:off x="2487168" y="4700016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Partial (50–80%)</a:t>
            </a:r>
            <a:endParaRPr lang="en-US" sz="800" dirty="0"/>
          </a:p>
        </p:txBody>
      </p:sp>
      <p:sp>
        <p:nvSpPr>
          <p:cNvPr id="123" name="Shape 121"/>
          <p:cNvSpPr/>
          <p:nvPr/>
        </p:nvSpPr>
        <p:spPr>
          <a:xfrm>
            <a:off x="4160520" y="4709160"/>
            <a:ext cx="201168" cy="146304"/>
          </a:xfrm>
          <a:prstGeom prst="rect">
            <a:avLst/>
          </a:prstGeom>
          <a:solidFill>
            <a:srgbClr val="CCCCCC"/>
          </a:solidFill>
          <a:ln/>
        </p:spPr>
      </p:sp>
      <p:sp>
        <p:nvSpPr>
          <p:cNvPr id="124" name="Text 122"/>
          <p:cNvSpPr/>
          <p:nvPr/>
        </p:nvSpPr>
        <p:spPr>
          <a:xfrm>
            <a:off x="4407408" y="4700016"/>
            <a:ext cx="14630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Planned (&lt;50%)</a:t>
            </a:r>
            <a:endParaRPr lang="en-US" sz="800" dirty="0"/>
          </a:p>
        </p:txBody>
      </p:sp>
      <p:sp>
        <p:nvSpPr>
          <p:cNvPr id="125" name="Shape 12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126" name="Text 124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127" name="Text 125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Coverage</a:t>
            </a:r>
            <a:endParaRPr lang="en-US" sz="8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ADOPTION FLYWHEEL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new user makes COMET more valuable for everyone.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520440" y="1554480"/>
            <a:ext cx="2103120" cy="2103120"/>
          </a:xfrm>
          <a:prstGeom prst="OVAL">
            <a:avLst/>
          </a:prstGeom>
          <a:solidFill>
            <a:srgbClr val="0C0C0E"/>
          </a:solidFill>
          <a:ln/>
        </p:spPr>
      </p:sp>
      <p:sp>
        <p:nvSpPr>
          <p:cNvPr id="6" name="Text 4"/>
          <p:cNvSpPr/>
          <p:nvPr/>
        </p:nvSpPr>
        <p:spPr>
          <a:xfrm>
            <a:off x="3520440" y="1554480"/>
            <a:ext cx="210312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COMET</a:t>
            </a:r>
            <a:endParaRPr lang="en-US" sz="14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713232"/>
            <a:ext cx="2194560" cy="658368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0" y="758952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Platforms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355080" y="1280160"/>
            <a:ext cx="2194560" cy="65836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0" name="Text 8"/>
          <p:cNvSpPr/>
          <p:nvPr/>
        </p:nvSpPr>
        <p:spPr>
          <a:xfrm>
            <a:off x="6446520" y="132588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Richer Emission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Factor Data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0" y="3063240"/>
            <a:ext cx="2194560" cy="65836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2" name="Text 10"/>
          <p:cNvSpPr/>
          <p:nvPr/>
        </p:nvSpPr>
        <p:spPr>
          <a:xfrm>
            <a:off x="6492240" y="31089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PCF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37560" y="4023360"/>
            <a:ext cx="2194560" cy="658368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4" name="Text 12"/>
          <p:cNvSpPr/>
          <p:nvPr/>
        </p:nvSpPr>
        <p:spPr>
          <a:xfrm>
            <a:off x="3429000" y="406908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Stronger Price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228600" y="3063240"/>
            <a:ext cx="2194560" cy="65836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16" name="Text 14"/>
          <p:cNvSpPr/>
          <p:nvPr/>
        </p:nvSpPr>
        <p:spPr>
          <a:xfrm>
            <a:off x="320040" y="310896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Grows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28600" y="1280160"/>
            <a:ext cx="2194560" cy="658368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8" name="Text 16"/>
          <p:cNvSpPr/>
          <p:nvPr/>
        </p:nvSpPr>
        <p:spPr>
          <a:xfrm>
            <a:off x="320040" y="1325880"/>
            <a:ext cx="20116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 Market</a:t>
            </a:r>
            <a:endParaRPr lang="en-US" sz="1100" dirty="0"/>
          </a:p>
          <a:p>
            <a:pPr algn="ctr"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Liquidity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886200" y="135331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5943600" y="21945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852160" y="329184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↙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840480" y="40233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2331720" y="219456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2377440" y="141732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DDDB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↗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6" name="Text 24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Flywheel</a:t>
            </a:r>
            <a:endParaRPr lang="en-US" sz="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MOST COMMON QUESTIONS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320040" y="71323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1323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74066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Does it cost anything?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106070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COMET is CC BY 4.0 + Apache 2.0. Free to use, extend, and build commercial products on top of.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754880" y="71323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71323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10" name="Text 8"/>
          <p:cNvSpPr/>
          <p:nvPr/>
        </p:nvSpPr>
        <p:spPr>
          <a:xfrm>
            <a:off x="4892040" y="74066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Who owns it?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892040" y="106070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Nobody. COMET is community-governed with a three-body structure: Steering Committee, Technical Committee, and open Working Groups.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20040" y="203911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03911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06654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Does it replace our platform?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238658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COMET is vocabulary, not software. Your platform uses COMET classes the same way websites use HTML — the language is shared, the implementation is yours.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754880" y="203911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203911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18" name="Text 16"/>
          <p:cNvSpPr/>
          <p:nvPr/>
        </p:nvSpPr>
        <p:spPr>
          <a:xfrm>
            <a:off x="4892040" y="206654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What if the standard changes?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892040" y="238658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COMET module has an independent version. Old URIs are never deleted — only deprecated with a pointer to the replacement. Your existing data remains valid.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320040" y="336499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20040" y="336499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22" name="Text 20"/>
          <p:cNvSpPr/>
          <p:nvPr/>
        </p:nvSpPr>
        <p:spPr>
          <a:xfrm>
            <a:off x="457200" y="339242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Is this just for big companies?</a:t>
            </a:r>
            <a:endParaRPr lang="en-US" sz="1050" dirty="0"/>
          </a:p>
        </p:txBody>
      </p:sp>
      <p:sp>
        <p:nvSpPr>
          <p:cNvPr id="23" name="Text 21"/>
          <p:cNvSpPr/>
          <p:nvPr/>
        </p:nvSpPr>
        <p:spPr>
          <a:xfrm>
            <a:off x="457200" y="371246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A small LCA consultancy can use the JSON-LD context file the same day. A CBAM importer can use the declaration class with no technical setup.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4754880" y="3364992"/>
            <a:ext cx="4206240" cy="1170432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754880" y="3364992"/>
            <a:ext cx="4206240" cy="292608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26" name="Text 24"/>
          <p:cNvSpPr/>
          <p:nvPr/>
        </p:nvSpPr>
        <p:spPr>
          <a:xfrm>
            <a:off x="4892040" y="3392424"/>
            <a:ext cx="393192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 How is it different from PACT?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4892040" y="3712464"/>
            <a:ext cx="3931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PACT v3 is a transport protocol (like HTTP). COMET is the vocabulary (like HTML). They work together — COMET enriches every PACT payload with semantic meaning.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9" name="Text 27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FAQ</a:t>
            </a:r>
            <a:endParaRPr lang="en-US" sz="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CC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GET STARTED — TODAY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action for each stakeholder — all free, all under 30 minutes.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234440"/>
            <a:ext cx="146304" cy="137160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7" name="Text 5"/>
          <p:cNvSpPr/>
          <p:nvPr/>
        </p:nvSpPr>
        <p:spPr>
          <a:xfrm>
            <a:off x="576072" y="132588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Buyer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76072" y="16459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Download the CBAM Declaration class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76072" y="217627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comet.carbon/cbam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423160" y="2194560"/>
            <a:ext cx="502920" cy="22860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11" name="Text 9"/>
          <p:cNvSpPr/>
          <p:nvPr/>
        </p:nvSpPr>
        <p:spPr>
          <a:xfrm>
            <a:off x="2423160" y="219456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200400" y="123444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0" y="1234440"/>
            <a:ext cx="146304" cy="1371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4" name="Text 12"/>
          <p:cNvSpPr/>
          <p:nvPr/>
        </p:nvSpPr>
        <p:spPr>
          <a:xfrm>
            <a:off x="3456432" y="132588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Verifier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56432" y="16459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the VerificationClaim class spec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456432" y="217627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comet.carbon/verify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303520" y="2194560"/>
            <a:ext cx="502920" cy="22860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8" name="Text 16"/>
          <p:cNvSpPr/>
          <p:nvPr/>
        </p:nvSpPr>
        <p:spPr>
          <a:xfrm>
            <a:off x="5303520" y="219456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6080760" y="123444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080760" y="1234440"/>
            <a:ext cx="146304" cy="137160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1" name="Text 19"/>
          <p:cNvSpPr/>
          <p:nvPr/>
        </p:nvSpPr>
        <p:spPr>
          <a:xfrm>
            <a:off x="6336792" y="132588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Developer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6336792" y="164592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npm install @comet/ontology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336792" y="217627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npmjs.com/@comet/ontology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8183880" y="2194560"/>
            <a:ext cx="502920" cy="22860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5" name="Text 23"/>
          <p:cNvSpPr/>
          <p:nvPr/>
        </p:nvSpPr>
        <p:spPr>
          <a:xfrm>
            <a:off x="8183880" y="219456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320040" y="278892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" y="2788920"/>
            <a:ext cx="146304" cy="137160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8" name="Text 26"/>
          <p:cNvSpPr/>
          <p:nvPr/>
        </p:nvSpPr>
        <p:spPr>
          <a:xfrm>
            <a:off x="576072" y="288036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LCA Practitioner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76072" y="320040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Download the ISO 14067 crosswalk doc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76072" y="373075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comet.carbon/lca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423160" y="3749040"/>
            <a:ext cx="502920" cy="22860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2" name="Text 30"/>
          <p:cNvSpPr/>
          <p:nvPr/>
        </p:nvSpPr>
        <p:spPr>
          <a:xfrm>
            <a:off x="2423160" y="374904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3200400" y="278892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3200400" y="2788920"/>
            <a:ext cx="146304" cy="137160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35" name="Text 33"/>
          <p:cNvSpPr/>
          <p:nvPr/>
        </p:nvSpPr>
        <p:spPr>
          <a:xfrm>
            <a:off x="3456432" y="288036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3456432" y="320040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the CBAM + CSRD alignment modules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3456432" y="373075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8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comet.carbon/regulatory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5303520" y="3749040"/>
            <a:ext cx="502920" cy="22860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39" name="Text 37"/>
          <p:cNvSpPr/>
          <p:nvPr/>
        </p:nvSpPr>
        <p:spPr>
          <a:xfrm>
            <a:off x="5303520" y="374904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min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6080760" y="2788920"/>
            <a:ext cx="269748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6080760" y="2788920"/>
            <a:ext cx="146304" cy="137160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42" name="Text 40"/>
          <p:cNvSpPr/>
          <p:nvPr/>
        </p:nvSpPr>
        <p:spPr>
          <a:xfrm>
            <a:off x="6336792" y="2880360"/>
            <a:ext cx="2331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Analyst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6336792" y="3200400"/>
            <a:ext cx="2331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 the Carbon Risk Calculator (free)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6336792" y="3730752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comet.carbon/risk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8183880" y="3749040"/>
            <a:ext cx="502920" cy="22860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46" name="Text 44"/>
          <p:cNvSpPr/>
          <p:nvPr/>
        </p:nvSpPr>
        <p:spPr>
          <a:xfrm>
            <a:off x="8183880" y="3749040"/>
            <a:ext cx="502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8" name="Text 4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Started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940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COMET?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CCCC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Think of COMET as the </a:t>
            </a:r>
            <a:pPr indent="0" marL="0">
              <a:buNone/>
            </a:pPr>
            <a:r>
              <a:rPr lang="en-US" sz="30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TCP/IP of carbon data.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920240"/>
            <a:ext cx="4114800" cy="1828800"/>
          </a:xfrm>
          <a:prstGeom prst="rect">
            <a:avLst/>
          </a:prstGeom>
          <a:solidFill>
            <a:srgbClr val="1A1A2A"/>
          </a:solidFill>
          <a:ln/>
        </p:spPr>
      </p:sp>
      <p:sp>
        <p:nvSpPr>
          <p:cNvPr id="5" name="Text 3"/>
          <p:cNvSpPr/>
          <p:nvPr/>
        </p:nvSpPr>
        <p:spPr>
          <a:xfrm>
            <a:off x="621792" y="20116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C443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🌐  Before TCP/IP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21792" y="251460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computer network was incompatible. CompuServe couldn't talk to AOL. Databases couldn't share data.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937760" y="1920240"/>
            <a:ext cx="4114800" cy="1828800"/>
          </a:xfrm>
          <a:prstGeom prst="rect">
            <a:avLst/>
          </a:prstGeom>
          <a:solidFill>
            <a:srgbClr val="0D3050"/>
          </a:solidFill>
          <a:ln/>
        </p:spPr>
      </p:sp>
      <p:sp>
        <p:nvSpPr>
          <p:cNvPr id="8" name="Text 6"/>
          <p:cNvSpPr/>
          <p:nvPr/>
        </p:nvSpPr>
        <p:spPr>
          <a:xfrm>
            <a:off x="5102352" y="2011680"/>
            <a:ext cx="3749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📡  After TCP/IP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102352" y="251460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language. Every device could connect. The internet became possible — and transformed everything.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43400" y="2651760"/>
            <a:ext cx="457200" cy="256032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1" name="Text 9"/>
          <p:cNvSpPr/>
          <p:nvPr/>
        </p:nvSpPr>
        <p:spPr>
          <a:xfrm>
            <a:off x="4370832" y="2606040"/>
            <a:ext cx="3657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57200" y="384048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F7F6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does this for carbon.</a:t>
            </a:r>
            <a:pPr indent="0" marL="0">
              <a:lnSpc>
                <a:spcPct val="140000"/>
              </a:lnSpc>
              <a:buNone/>
            </a:pPr>
            <a:endParaRPr lang="en-US" sz="14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4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shared vocabulary → every platform, supplier, verifier, and regulator speaks the same language.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COMET?</a:t>
            </a:r>
            <a:endParaRPr lang="en-US" sz="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C0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297680"/>
            <a:ext cx="9144000" cy="84582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OPPORTUNITY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is becoming money.
</a:t>
            </a:r>
            <a:pPr indent="0" marL="0">
              <a:lnSpc>
                <a:spcPct val="110000"/>
              </a:lnSpc>
              <a:buNone/>
            </a:pPr>
            <a:r>
              <a:rPr lang="en-US" sz="48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the infrastructure.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377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gives every industry, platform, and regulator a shared language for carbon.</a:t>
            </a:r>
            <a:endParaRPr lang="en-US" sz="14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window to help shape it is open now — before the mandates close the discussion.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3337560"/>
            <a:ext cx="2560320" cy="82296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338328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Explore the ontology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3749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github.com/comet-ontology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3291840" y="3337560"/>
            <a:ext cx="2560320" cy="82296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0" name="Text 8"/>
          <p:cNvSpPr/>
          <p:nvPr/>
        </p:nvSpPr>
        <p:spPr>
          <a:xfrm>
            <a:off x="3383280" y="338328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Try the validator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83280" y="3749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comet.carbon/validate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126480" y="3337560"/>
            <a:ext cx="2560320" cy="82296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3383280"/>
            <a:ext cx="23774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Join a working group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6217920" y="374904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comet.carbon/community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274320" y="4334256"/>
            <a:ext cx="85953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  ·  Free  ·  Open  ·  Community-governed  ·  CC BY 4.0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NAME &amp; MISSION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274320" y="731520"/>
            <a:ext cx="1600200" cy="19202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5" name="Text 3"/>
          <p:cNvSpPr/>
          <p:nvPr/>
        </p:nvSpPr>
        <p:spPr>
          <a:xfrm>
            <a:off x="274320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274320" y="18745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993392" y="731520"/>
            <a:ext cx="1600200" cy="19202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8" name="Text 6"/>
          <p:cNvSpPr/>
          <p:nvPr/>
        </p:nvSpPr>
        <p:spPr>
          <a:xfrm>
            <a:off x="1993392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1993392" y="18745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Ontology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712464" y="731520"/>
            <a:ext cx="1600200" cy="19202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1" name="Text 9"/>
          <p:cNvSpPr/>
          <p:nvPr/>
        </p:nvSpPr>
        <p:spPr>
          <a:xfrm>
            <a:off x="3712464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</a:t>
            </a:r>
            <a:endParaRPr lang="en-US" sz="7200" dirty="0"/>
          </a:p>
        </p:txBody>
      </p:sp>
      <p:sp>
        <p:nvSpPr>
          <p:cNvPr id="12" name="Text 10"/>
          <p:cNvSpPr/>
          <p:nvPr/>
        </p:nvSpPr>
        <p:spPr>
          <a:xfrm>
            <a:off x="3712464" y="18745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Markets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31536" y="731520"/>
            <a:ext cx="1600200" cy="192024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4" name="Text 12"/>
          <p:cNvSpPr/>
          <p:nvPr/>
        </p:nvSpPr>
        <p:spPr>
          <a:xfrm>
            <a:off x="5431536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</a:t>
            </a:r>
            <a:endParaRPr lang="en-US" sz="7200" dirty="0"/>
          </a:p>
        </p:txBody>
      </p:sp>
      <p:sp>
        <p:nvSpPr>
          <p:cNvPr id="15" name="Text 13"/>
          <p:cNvSpPr/>
          <p:nvPr/>
        </p:nvSpPr>
        <p:spPr>
          <a:xfrm>
            <a:off x="5431536" y="18745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Emissions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7150608" y="731520"/>
            <a:ext cx="1600200" cy="19202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7" name="Text 15"/>
          <p:cNvSpPr/>
          <p:nvPr/>
        </p:nvSpPr>
        <p:spPr>
          <a:xfrm>
            <a:off x="7150608" y="822960"/>
            <a:ext cx="16002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7200" dirty="0"/>
          </a:p>
        </p:txBody>
      </p:sp>
      <p:sp>
        <p:nvSpPr>
          <p:cNvPr id="18" name="Text 16"/>
          <p:cNvSpPr/>
          <p:nvPr/>
        </p:nvSpPr>
        <p:spPr>
          <a:xfrm>
            <a:off x="7150608" y="1874520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274320" y="2834640"/>
            <a:ext cx="8595360" cy="1417320"/>
          </a:xfrm>
          <a:prstGeom prst="rect">
            <a:avLst/>
          </a:prstGeom>
          <a:solidFill>
            <a:srgbClr val="F0EEE8"/>
          </a:solidFill>
          <a:ln/>
        </p:spPr>
      </p:sp>
      <p:sp>
        <p:nvSpPr>
          <p:cNvPr id="20" name="Shape 18"/>
          <p:cNvSpPr/>
          <p:nvPr/>
        </p:nvSpPr>
        <p:spPr>
          <a:xfrm>
            <a:off x="274320" y="2834640"/>
            <a:ext cx="201168" cy="1417320"/>
          </a:xfrm>
          <a:prstGeom prst="rect">
            <a:avLst/>
          </a:prstGeom>
          <a:solidFill>
            <a:srgbClr val="00B1FF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28803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94360" y="32461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free, open, community-governed vocabulary that makes product-level carbon data comparable, verifiable, and tradeable — across every industry, platform, and border.</a:t>
            </a:r>
            <a:endParaRPr lang="en-US" sz="1500" dirty="0"/>
          </a:p>
        </p:txBody>
      </p:sp>
      <p:sp>
        <p:nvSpPr>
          <p:cNvPr id="23" name="Shape 2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4" name="Text 22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BENEFITS?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audiences. One shared infrastructure.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20040" y="132588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1325880"/>
            <a:ext cx="164592" cy="14630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41732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9406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48640" y="1645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Industrial Buyers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" y="198424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Procurement &amp; Scope 3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548640" y="22402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supplier carbon footprints on equal footing. Run carbon-adjusted RFQs.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00400" y="132588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325880"/>
            <a:ext cx="164592" cy="1463040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3" name="Text 11"/>
          <p:cNvSpPr/>
          <p:nvPr/>
        </p:nvSpPr>
        <p:spPr>
          <a:xfrm>
            <a:off x="3429000" y="141732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429000" y="1645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Verifiers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429000" y="198424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BV, SGS, Intertek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429000" y="22402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machine-readable verification claims. Replace PDF reports with trusted data.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080760" y="132588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80760" y="1325880"/>
            <a:ext cx="164592" cy="1463040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9" name="Text 17"/>
          <p:cNvSpPr/>
          <p:nvPr/>
        </p:nvSpPr>
        <p:spPr>
          <a:xfrm>
            <a:off x="6309360" y="141732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309360" y="164592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Platform Vendors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309360" y="198424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CarbonSig &amp; peers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309360" y="224028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Interoperate with any other COMET platform. Stop reinventing the data model.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320040" y="297180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2971800"/>
            <a:ext cx="164592" cy="146304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30632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8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4864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CBAM, CSRD, IRA 45V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48640" y="3886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a proven open standard. Companies auto-generate compliance reports.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3200400" y="297180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200400" y="2971800"/>
            <a:ext cx="164592" cy="1463040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31" name="Text 29"/>
          <p:cNvSpPr/>
          <p:nvPr/>
        </p:nvSpPr>
        <p:spPr>
          <a:xfrm>
            <a:off x="3429000" y="30632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342900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LCA Practitioners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342900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14067 experts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429000" y="3886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SimaPro/openLCA results in a format every client can use immediately.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080760" y="2971800"/>
            <a:ext cx="265176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7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080760" y="2971800"/>
            <a:ext cx="164592" cy="1463040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37" name="Text 35"/>
          <p:cNvSpPr/>
          <p:nvPr/>
        </p:nvSpPr>
        <p:spPr>
          <a:xfrm>
            <a:off x="6309360" y="306324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6309360" y="32918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Financial Markets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6309360" y="36301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ESG funds, carbon desks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309360" y="3886200"/>
            <a:ext cx="22860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carbon risk into loans and portfolios using verified product-level data.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2" name="Text 40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C0C0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BIG IDEA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CCCC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Carbon is becoming </a:t>
            </a:r>
            <a:pPr indent="0" marL="0">
              <a:buNone/>
            </a:pPr>
            <a:r>
              <a:rPr lang="en-US" sz="42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money.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Low-carbon products earn premiums. High-carbon products face discounts and tariffs.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makes this signal precise and verifiable.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57200" y="2459736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Hydrogen vs. Grey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474720" y="2514600"/>
            <a:ext cx="4114800" cy="20116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7" name="Shape 5"/>
          <p:cNvSpPr/>
          <p:nvPr/>
        </p:nvSpPr>
        <p:spPr>
          <a:xfrm>
            <a:off x="3474720" y="2514600"/>
            <a:ext cx="3703320" cy="20116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8" name="Text 6"/>
          <p:cNvSpPr/>
          <p:nvPr/>
        </p:nvSpPr>
        <p:spPr>
          <a:xfrm>
            <a:off x="7680960" y="2459736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A5C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+$2–4 per kg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57200" y="2907792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Low-carbon EAF Steel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474720" y="2962656"/>
            <a:ext cx="4114800" cy="20116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11" name="Shape 9"/>
          <p:cNvSpPr/>
          <p:nvPr/>
        </p:nvSpPr>
        <p:spPr>
          <a:xfrm>
            <a:off x="3474720" y="2962656"/>
            <a:ext cx="2263140" cy="201168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12" name="Text 10"/>
          <p:cNvSpPr/>
          <p:nvPr/>
        </p:nvSpPr>
        <p:spPr>
          <a:xfrm>
            <a:off x="7680960" y="2907792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006EA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+$40–80 per tonne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3355848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tariff (steel, 2026)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474720" y="3410712"/>
            <a:ext cx="4114800" cy="20116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15" name="Shape 13"/>
          <p:cNvSpPr/>
          <p:nvPr/>
        </p:nvSpPr>
        <p:spPr>
          <a:xfrm>
            <a:off x="3474720" y="3410712"/>
            <a:ext cx="1851660" cy="201168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6" name="Text 14"/>
          <p:cNvSpPr/>
          <p:nvPr/>
        </p:nvSpPr>
        <p:spPr>
          <a:xfrm>
            <a:off x="7680960" y="3355848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B83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−€50–90 per tonne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57200" y="3803904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ASI-certified aluminium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474720" y="3858768"/>
            <a:ext cx="4114800" cy="20116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19" name="Shape 17"/>
          <p:cNvSpPr/>
          <p:nvPr/>
        </p:nvSpPr>
        <p:spPr>
          <a:xfrm>
            <a:off x="3474720" y="3858768"/>
            <a:ext cx="1440180" cy="20116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20" name="Text 18"/>
          <p:cNvSpPr/>
          <p:nvPr/>
        </p:nvSpPr>
        <p:spPr>
          <a:xfrm>
            <a:off x="7680960" y="3803904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+$30–60 per tonne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57200" y="4251960"/>
            <a:ext cx="2926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IRA 45V H₂ tax credit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474720" y="4306824"/>
            <a:ext cx="4114800" cy="201168"/>
          </a:xfrm>
          <a:prstGeom prst="rect">
            <a:avLst/>
          </a:prstGeom>
          <a:solidFill>
            <a:srgbClr val="222222"/>
          </a:solidFill>
          <a:ln/>
        </p:spPr>
      </p:sp>
      <p:sp>
        <p:nvSpPr>
          <p:cNvPr id="23" name="Shape 21"/>
          <p:cNvSpPr/>
          <p:nvPr/>
        </p:nvSpPr>
        <p:spPr>
          <a:xfrm>
            <a:off x="3474720" y="4306824"/>
            <a:ext cx="3086100" cy="201168"/>
          </a:xfrm>
          <a:prstGeom prst="rect">
            <a:avLst/>
          </a:prstGeom>
          <a:solidFill>
            <a:srgbClr val="1A5060"/>
          </a:solidFill>
          <a:ln/>
        </p:spPr>
      </p:sp>
      <p:sp>
        <p:nvSpPr>
          <p:cNvPr id="24" name="Text 22"/>
          <p:cNvSpPr/>
          <p:nvPr/>
        </p:nvSpPr>
        <p:spPr>
          <a:xfrm>
            <a:off x="7680960" y="4251960"/>
            <a:ext cx="1188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1A50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 per kg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BloombergNEF · EU ETS ICE · Rhodium Group · CBAM Commission Impact Assessment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27" name="Text 25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as Currency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COMET IS BUILT — THE 7 LAYERS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layer builds on the one below. You can use just the layers you need.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8412480" cy="475488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6" name="Shape 4"/>
          <p:cNvSpPr/>
          <p:nvPr/>
        </p:nvSpPr>
        <p:spPr>
          <a:xfrm>
            <a:off x="365760" y="1188720"/>
            <a:ext cx="502920" cy="475488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188720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L7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05840" y="1225296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Signals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005840" y="1435608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Carbon premiums, CBAM tariffs, EAC prices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7955280" y="1280160"/>
            <a:ext cx="822960" cy="274320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1" name="Text 9"/>
          <p:cNvSpPr/>
          <p:nvPr/>
        </p:nvSpPr>
        <p:spPr>
          <a:xfrm>
            <a:off x="7955280" y="1280160"/>
            <a:ext cx="822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1709928"/>
            <a:ext cx="8412480" cy="475488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13" name="Shape 11"/>
          <p:cNvSpPr/>
          <p:nvPr/>
        </p:nvSpPr>
        <p:spPr>
          <a:xfrm>
            <a:off x="365760" y="1709928"/>
            <a:ext cx="502920" cy="475488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4" name="Text 12"/>
          <p:cNvSpPr/>
          <p:nvPr/>
        </p:nvSpPr>
        <p:spPr>
          <a:xfrm>
            <a:off x="365760" y="1709928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L6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005840" y="1746504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Verification &amp; Assurance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1956816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checked it, how thoroughly, to what standard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231136"/>
            <a:ext cx="8412480" cy="475488"/>
          </a:xfrm>
          <a:prstGeom prst="rect">
            <a:avLst/>
          </a:prstGeom>
          <a:solidFill>
            <a:srgbClr val="FAF5E8"/>
          </a:solidFill>
          <a:ln/>
        </p:spPr>
      </p:sp>
      <p:sp>
        <p:nvSpPr>
          <p:cNvPr id="18" name="Shape 16"/>
          <p:cNvSpPr/>
          <p:nvPr/>
        </p:nvSpPr>
        <p:spPr>
          <a:xfrm>
            <a:off x="365760" y="2231136"/>
            <a:ext cx="502920" cy="475488"/>
          </a:xfrm>
          <a:prstGeom prst="rect">
            <a:avLst/>
          </a:prstGeom>
          <a:solidFill>
            <a:srgbClr val="8C6B20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2231136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L5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1005840" y="2267712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Certificates (EACs)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05840" y="2478024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I-RECs, DAC credits, ResponsibleSteel, ASI certs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2752344"/>
            <a:ext cx="8412480" cy="475488"/>
          </a:xfrm>
          <a:prstGeom prst="rect">
            <a:avLst/>
          </a:prstGeom>
          <a:solidFill>
            <a:srgbClr val="E8F0FA"/>
          </a:solidFill>
          <a:ln/>
        </p:spPr>
      </p:sp>
      <p:sp>
        <p:nvSpPr>
          <p:cNvPr id="23" name="Shape 21"/>
          <p:cNvSpPr/>
          <p:nvPr/>
        </p:nvSpPr>
        <p:spPr>
          <a:xfrm>
            <a:off x="365760" y="2752344"/>
            <a:ext cx="502920" cy="475488"/>
          </a:xfrm>
          <a:prstGeom prst="rect">
            <a:avLst/>
          </a:prstGeom>
          <a:solidFill>
            <a:srgbClr val="006EAB"/>
          </a:solidFill>
          <a:ln/>
        </p:spPr>
      </p:sp>
      <p:sp>
        <p:nvSpPr>
          <p:cNvPr id="24" name="Text 22"/>
          <p:cNvSpPr/>
          <p:nvPr/>
        </p:nvSpPr>
        <p:spPr>
          <a:xfrm>
            <a:off x="365760" y="2752344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L4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05840" y="2788920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 Carbon Footprint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1005840" y="2999232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14067 calculation — the core PCF number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3273552"/>
            <a:ext cx="8412480" cy="475488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28" name="Shape 26"/>
          <p:cNvSpPr/>
          <p:nvPr/>
        </p:nvSpPr>
        <p:spPr>
          <a:xfrm>
            <a:off x="365760" y="3273552"/>
            <a:ext cx="502920" cy="475488"/>
          </a:xfrm>
          <a:prstGeom prst="rect">
            <a:avLst/>
          </a:prstGeom>
          <a:solidFill>
            <a:srgbClr val="5A5A68"/>
          </a:solidFill>
          <a:ln/>
        </p:spPr>
      </p:sp>
      <p:sp>
        <p:nvSpPr>
          <p:cNvPr id="29" name="Text 27"/>
          <p:cNvSpPr/>
          <p:nvPr/>
        </p:nvSpPr>
        <p:spPr>
          <a:xfrm>
            <a:off x="365760" y="3273552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L3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1005840" y="331012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Supply Chain &amp; Activities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1005840" y="3520440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data, transport, activity records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65760" y="3794760"/>
            <a:ext cx="8412480" cy="475488"/>
          </a:xfrm>
          <a:prstGeom prst="rect">
            <a:avLst/>
          </a:prstGeom>
          <a:solidFill>
            <a:srgbClr val="F5F5F5"/>
          </a:solidFill>
          <a:ln/>
        </p:spPr>
      </p:sp>
      <p:sp>
        <p:nvSpPr>
          <p:cNvPr id="33" name="Shape 31"/>
          <p:cNvSpPr/>
          <p:nvPr/>
        </p:nvSpPr>
        <p:spPr>
          <a:xfrm>
            <a:off x="365760" y="3794760"/>
            <a:ext cx="502920" cy="475488"/>
          </a:xfrm>
          <a:prstGeom prst="rect">
            <a:avLst/>
          </a:prstGeom>
          <a:solidFill>
            <a:srgbClr val="777777"/>
          </a:solidFill>
          <a:ln/>
        </p:spPr>
      </p:sp>
      <p:sp>
        <p:nvSpPr>
          <p:cNvPr id="34" name="Text 32"/>
          <p:cNvSpPr/>
          <p:nvPr/>
        </p:nvSpPr>
        <p:spPr>
          <a:xfrm>
            <a:off x="365760" y="3794760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L2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005840" y="3831336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Emission Factors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1005840" y="4041648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Ecoinvent, WorldSteel, BAFU — reference data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365760" y="4315968"/>
            <a:ext cx="8412480" cy="475488"/>
          </a:xfrm>
          <a:prstGeom prst="rect">
            <a:avLst/>
          </a:prstGeom>
          <a:solidFill>
            <a:srgbClr val="EEEEEE"/>
          </a:solidFill>
          <a:ln/>
        </p:spPr>
      </p:sp>
      <p:sp>
        <p:nvSpPr>
          <p:cNvPr id="38" name="Shape 36"/>
          <p:cNvSpPr/>
          <p:nvPr/>
        </p:nvSpPr>
        <p:spPr>
          <a:xfrm>
            <a:off x="365760" y="4315968"/>
            <a:ext cx="502920" cy="475488"/>
          </a:xfrm>
          <a:prstGeom prst="rect">
            <a:avLst/>
          </a:prstGeom>
          <a:solidFill>
            <a:srgbClr val="444444"/>
          </a:solidFill>
          <a:ln/>
        </p:spPr>
      </p:sp>
      <p:sp>
        <p:nvSpPr>
          <p:cNvPr id="39" name="Text 37"/>
          <p:cNvSpPr/>
          <p:nvPr/>
        </p:nvSpPr>
        <p:spPr>
          <a:xfrm>
            <a:off x="365760" y="4315968"/>
            <a:ext cx="50292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L1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1005840" y="4352544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C0C0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Identity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1005840" y="4562856"/>
            <a:ext cx="7315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A5A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Organizations, sites, processes, units of measure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43" name="Text 41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9406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061A2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1828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1122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9600" dirty="0"/>
          </a:p>
        </p:txBody>
      </p:sp>
      <p:sp>
        <p:nvSpPr>
          <p:cNvPr id="4" name="Text 2"/>
          <p:cNvSpPr/>
          <p:nvPr/>
        </p:nvSpPr>
        <p:spPr>
          <a:xfrm>
            <a:off x="457200" y="27432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668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INDUSTRIAL BUYERS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31520"/>
            <a:ext cx="77724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F7F6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Procurement
</a:t>
            </a:r>
            <a:pPr indent="0" marL="0">
              <a:lnSpc>
                <a:spcPct val="110000"/>
              </a:lnSpc>
              <a:buNone/>
            </a:pPr>
            <a:r>
              <a:rPr lang="en-US" sz="5200" b="1" dirty="0">
                <a:solidFill>
                  <a:srgbClr val="00B1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gets a superpower.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457200" y="3566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first time, you can compare two suppliers' carbon numbers and know they mean the same thing.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Buyers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6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0"/>
          </a:xfrm>
          <a:prstGeom prst="rect">
            <a:avLst/>
          </a:prstGeom>
          <a:solidFill>
            <a:srgbClr val="09406A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457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AABB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CHANGES FOR PROCUREMENT TEAMS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8302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Before COMET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846320" y="68580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5C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After COMET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365760" y="1234440"/>
            <a:ext cx="3931920" cy="694944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7" name="Shape 5"/>
          <p:cNvSpPr/>
          <p:nvPr/>
        </p:nvSpPr>
        <p:spPr>
          <a:xfrm>
            <a:off x="365760" y="1234440"/>
            <a:ext cx="137160" cy="694944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8" name="Text 6"/>
          <p:cNvSpPr/>
          <p:nvPr/>
        </p:nvSpPr>
        <p:spPr>
          <a:xfrm>
            <a:off x="594360" y="1289304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A gives a PDF. Supplier B sends a spreadsheet. They use different methods.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846320" y="1234440"/>
            <a:ext cx="3931920" cy="694944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10" name="Shape 8"/>
          <p:cNvSpPr/>
          <p:nvPr/>
        </p:nvSpPr>
        <p:spPr>
          <a:xfrm>
            <a:off x="4846320" y="1234440"/>
            <a:ext cx="137160" cy="69494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1" name="Text 9"/>
          <p:cNvSpPr/>
          <p:nvPr/>
        </p:nvSpPr>
        <p:spPr>
          <a:xfrm>
            <a:off x="5074920" y="1289304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suppliers send COMET-aligned data. Same structure. Same definitions. Comparable.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2039112"/>
            <a:ext cx="3931920" cy="694944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13" name="Shape 11"/>
          <p:cNvSpPr/>
          <p:nvPr/>
        </p:nvSpPr>
        <p:spPr>
          <a:xfrm>
            <a:off x="365760" y="2039112"/>
            <a:ext cx="137160" cy="694944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" y="2093976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can't tell if their numbers mean the same thing.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846320" y="2039112"/>
            <a:ext cx="3931920" cy="694944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16" name="Shape 14"/>
          <p:cNvSpPr/>
          <p:nvPr/>
        </p:nvSpPr>
        <p:spPr>
          <a:xfrm>
            <a:off x="4846320" y="2039112"/>
            <a:ext cx="137160" cy="69494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17" name="Text 15"/>
          <p:cNvSpPr/>
          <p:nvPr/>
        </p:nvSpPr>
        <p:spPr>
          <a:xfrm>
            <a:off x="5074920" y="2093976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verified PCF means you know exactly what's included — and who checked it.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2843784"/>
            <a:ext cx="3931920" cy="694944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2843784"/>
            <a:ext cx="137160" cy="694944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2898648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3 Cat. 1 reporting takes months of back-and-forth emails.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46320" y="2843784"/>
            <a:ext cx="3931920" cy="694944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22" name="Shape 20"/>
          <p:cNvSpPr/>
          <p:nvPr/>
        </p:nvSpPr>
        <p:spPr>
          <a:xfrm>
            <a:off x="4846320" y="2843784"/>
            <a:ext cx="137160" cy="69494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3" name="Text 21"/>
          <p:cNvSpPr/>
          <p:nvPr/>
        </p:nvSpPr>
        <p:spPr>
          <a:xfrm>
            <a:off x="5074920" y="2898648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Scope 3 Cat. 1 auto-populates from COMET supply chain feeds.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3648456"/>
            <a:ext cx="3931920" cy="694944"/>
          </a:xfrm>
          <a:prstGeom prst="rect">
            <a:avLst/>
          </a:prstGeom>
          <a:solidFill>
            <a:srgbClr val="FBF0EE"/>
          </a:solidFill>
          <a:ln/>
        </p:spPr>
      </p:sp>
      <p:sp>
        <p:nvSpPr>
          <p:cNvPr id="25" name="Shape 23"/>
          <p:cNvSpPr/>
          <p:nvPr/>
        </p:nvSpPr>
        <p:spPr>
          <a:xfrm>
            <a:off x="365760" y="3648456"/>
            <a:ext cx="137160" cy="694944"/>
          </a:xfrm>
          <a:prstGeom prst="rect">
            <a:avLst/>
          </a:prstGeom>
          <a:solidFill>
            <a:srgbClr val="B83020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3703320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filing requires manual data translation from every supplier format.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46320" y="3648456"/>
            <a:ext cx="3931920" cy="694944"/>
          </a:xfrm>
          <a:prstGeom prst="rect">
            <a:avLst/>
          </a:prstGeom>
          <a:solidFill>
            <a:srgbClr val="EBF5EE"/>
          </a:solidFill>
          <a:ln/>
        </p:spPr>
      </p:sp>
      <p:sp>
        <p:nvSpPr>
          <p:cNvPr id="28" name="Shape 26"/>
          <p:cNvSpPr/>
          <p:nvPr/>
        </p:nvSpPr>
        <p:spPr>
          <a:xfrm>
            <a:off x="4846320" y="3648456"/>
            <a:ext cx="137160" cy="694944"/>
          </a:xfrm>
          <a:prstGeom prst="rect">
            <a:avLst/>
          </a:prstGeom>
          <a:solidFill>
            <a:srgbClr val="1A5C3A"/>
          </a:solidFill>
          <a:ln/>
        </p:spPr>
      </p:sp>
      <p:sp>
        <p:nvSpPr>
          <p:cNvPr id="29" name="Text 27"/>
          <p:cNvSpPr/>
          <p:nvPr/>
        </p:nvSpPr>
        <p:spPr>
          <a:xfrm>
            <a:off x="5074920" y="3703320"/>
            <a:ext cx="356616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0C0C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CBAM declaration generates automatically from the structured data.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343400" y="22402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8C6B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40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0C0C0E"/>
          </a:solidFill>
          <a:ln/>
        </p:spPr>
      </p:sp>
      <p:sp>
        <p:nvSpPr>
          <p:cNvPr id="32" name="Text 30"/>
          <p:cNvSpPr/>
          <p:nvPr/>
        </p:nvSpPr>
        <p:spPr>
          <a:xfrm>
            <a:off x="365760" y="4873752"/>
            <a:ext cx="54864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COMET — Carbon Ontology for Markets, Emissions &amp; Trade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6858000" y="48737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Buyers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COMET — Carbon Ontology for Markets, Emissions &amp; Trade</dc:title>
  <dc:subject>PptxGenJS Presentation</dc:subject>
  <dc:creator>CarbonSig / COMET Initiative</dc:creator>
  <cp:lastModifiedBy>CarbonSig / COMET Initiative</cp:lastModifiedBy>
  <cp:revision>1</cp:revision>
  <dcterms:created xsi:type="dcterms:W3CDTF">2026-03-13T17:15:09Z</dcterms:created>
  <dcterms:modified xsi:type="dcterms:W3CDTF">2026-03-13T17:15:09Z</dcterms:modified>
</cp:coreProperties>
</file>